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20" r:id="rId2"/>
    <p:sldMasterId id="2147484041" r:id="rId3"/>
    <p:sldMasterId id="2147484454" r:id="rId4"/>
    <p:sldMasterId id="2147484480" r:id="rId5"/>
    <p:sldMasterId id="2147484482" r:id="rId6"/>
    <p:sldMasterId id="2147484486" r:id="rId7"/>
    <p:sldMasterId id="2147484498" r:id="rId8"/>
    <p:sldMasterId id="2147484510" r:id="rId9"/>
    <p:sldMasterId id="2147484534" r:id="rId10"/>
    <p:sldMasterId id="2147484546" r:id="rId11"/>
    <p:sldMasterId id="2147484558" r:id="rId12"/>
    <p:sldMasterId id="2147484560" r:id="rId13"/>
  </p:sldMasterIdLst>
  <p:notesMasterIdLst>
    <p:notesMasterId r:id="rId37"/>
  </p:notesMasterIdLst>
  <p:sldIdLst>
    <p:sldId id="346" r:id="rId14"/>
    <p:sldId id="301" r:id="rId15"/>
    <p:sldId id="390" r:id="rId16"/>
    <p:sldId id="391" r:id="rId17"/>
    <p:sldId id="392" r:id="rId18"/>
    <p:sldId id="373" r:id="rId19"/>
    <p:sldId id="374" r:id="rId20"/>
    <p:sldId id="375" r:id="rId21"/>
    <p:sldId id="382" r:id="rId22"/>
    <p:sldId id="383" r:id="rId23"/>
    <p:sldId id="381" r:id="rId24"/>
    <p:sldId id="384" r:id="rId25"/>
    <p:sldId id="401" r:id="rId26"/>
    <p:sldId id="402" r:id="rId27"/>
    <p:sldId id="403" r:id="rId28"/>
    <p:sldId id="404" r:id="rId29"/>
    <p:sldId id="405" r:id="rId30"/>
    <p:sldId id="394" r:id="rId31"/>
    <p:sldId id="396" r:id="rId32"/>
    <p:sldId id="397" r:id="rId33"/>
    <p:sldId id="398" r:id="rId34"/>
    <p:sldId id="399" r:id="rId35"/>
    <p:sldId id="400" r:id="rId36"/>
  </p:sldIdLst>
  <p:sldSz cx="9144000" cy="6858000" type="screen4x3"/>
  <p:notesSz cx="6858000" cy="97377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1"/>
    <a:srgbClr val="FFF3C5"/>
    <a:srgbClr val="FFDF9F"/>
    <a:srgbClr val="0000FF"/>
    <a:srgbClr val="0067B4"/>
    <a:srgbClr val="FFCCFF"/>
    <a:srgbClr val="FFF2D9"/>
    <a:srgbClr val="CC00FF"/>
    <a:srgbClr val="009900"/>
    <a:srgbClr val="FF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94622" autoAdjust="0"/>
  </p:normalViewPr>
  <p:slideViewPr>
    <p:cSldViewPr>
      <p:cViewPr varScale="1">
        <p:scale>
          <a:sx n="77" d="100"/>
          <a:sy n="77" d="100"/>
        </p:scale>
        <p:origin x="-55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32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18.xml"/><Relationship Id="rId7" Type="http://schemas.openxmlformats.org/officeDocument/2006/relationships/slide" Target="slides/slide22.xml"/><Relationship Id="rId2" Type="http://schemas.openxmlformats.org/officeDocument/2006/relationships/slide" Target="slides/slide14.xml"/><Relationship Id="rId1" Type="http://schemas.openxmlformats.org/officeDocument/2006/relationships/slide" Target="slides/slide3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3025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50363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46BD223-7D01-4272-AC62-9A6BE99CF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F7E-E582-4998-B451-47C84B7CE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7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EB1F-A593-4AA7-A7DE-081EC6177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8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E514-6825-4A3C-A13E-1F1E156B25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3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7174-2AE7-454F-B72F-AF300B86B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4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C315-A528-477C-BA00-43C81D8D8D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3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7174-2AE7-454F-B72F-AF300B86B1F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5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7174-2AE7-454F-B72F-AF300B86B1F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7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7174-2AE7-454F-B72F-AF300B86B1F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4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194-875E-4A08-9FCF-C6A39B2EA8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5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5568-4480-4432-BA70-53F57F23F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94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E678-3580-4689-8A9D-CA790D5F90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7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4FA0-937C-4187-ABFF-E3780133B5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1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7A57-32D2-461F-B0BC-16B02F7FBA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45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EB09-BF63-4ADD-92C1-22B52F0E3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8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EFC0-D76A-43E9-96D6-53FAF50738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425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9A7B-961D-4BF4-90DF-23B19BFA14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80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189A-7FBF-4DDF-8632-436EFEA12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29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306E-9E83-483B-B44E-939157A612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040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E46A-99BE-496E-AEFB-2F98A8848C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395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AABB-0D24-494D-A552-73B80E5CA0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551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2D5E-8688-4AB6-BFC6-874BA1DD29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28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A5C91-1E2D-4228-9FB4-BD6DD589B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3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05C7-4C10-4D10-80E5-FEA21E0871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677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82F3-4951-4DFA-B72E-DE6EA2A27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84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CB3-1471-4971-8B49-C5EA185A4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209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F05E-9ED2-42E0-9C48-360D6D0D9C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4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94C1-5D14-4D75-B771-A8FEA565CB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746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3CF5-377E-4B58-B1E5-CF1605CE1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636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ABD0-C759-4FA5-B39F-4EEDC8374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32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1A02-5B97-4858-93E7-979449A72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9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72DB-F0DD-4560-AD47-BFF2B6F63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51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7013-F2D4-4ED5-B97A-C256F7E004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0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F7E-E582-4998-B451-47C84B7CE4C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8B35-4B1F-4425-B814-F8E727ECF0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95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4FA0-937C-4187-ABFF-E3780133B52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05C7-4C10-4D10-80E5-FEA21E0871E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3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8B35-4B1F-4425-B814-F8E727ECF0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2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C317-A0A8-4AAB-952D-AC33F93AEB4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9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AC6E-1095-4800-BC86-06615BDA66D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3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7319-52FB-48A9-943A-8CDC5327F4C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36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1BC4-E88E-4A78-B413-D46908F0E9C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2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0FF6-A5DC-40BB-A5D2-30CB62D0ACD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7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EB1F-A593-4AA7-A7DE-081EC61775B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35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E514-6825-4A3C-A13E-1F1E156B25A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C317-A0A8-4AAB-952D-AC33F93AEB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69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C0E583-D58E-4A8B-B3FF-B59B4BC68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074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2B9253-0F17-4C3C-8766-FA7BB3B8A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897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F794CF-816D-40BD-9032-5B8B51792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47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F876EA-3038-4918-8C2E-ECF9806E06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342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A535208-BCD6-43D7-8467-CCD123DC5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346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F95B203-5A07-4BFD-B7C9-1B892C385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414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43CA033-D36B-437A-BFBA-79EF4AD7E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7B55534-1624-4ED9-A12B-7B37432D55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53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CAE86E-9CF5-47A3-BCE2-2E7F1800A7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368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1CD756-6B73-4BA1-8306-38D3439FF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1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AC6E-1095-4800-BC86-06615BDA6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939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56761F-476D-4F13-B55B-3ED26FEE3D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37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893-A558-415D-B1C3-F91E74B64F7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0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2FAE-FE8B-4BDD-B7F3-887B6FFEEED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16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6EAA-655B-4E49-840B-1EC07D23AE5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4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B59D-736D-4809-87DF-40AC350B93A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3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3D3D-A432-4591-A6D8-EBECA314FAA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8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69B7-D69F-4D82-9C34-7C67546E42C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3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6ECD-2198-465C-A73F-365546E8C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71A0-58DD-49A8-B952-5D2C3EC1132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69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8D6C-3ACF-4E08-9338-6740AD7FF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7319-52FB-48A9-943A-8CDC5327F4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5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18A2-6F10-47F1-86FB-0BE360475F7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0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C768-24B5-4426-97F0-BC615BCAED9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5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1FD8-4E94-405A-B0FB-1C213FDB42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959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9BBC33D-63C5-44C0-A521-803BA2768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61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A0B0B1-B4FB-4B6B-BEB7-4B8C5155A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431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F4CAA00-7D86-4E00-A15D-7BEF8DB127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89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12803D0-C6B1-4F51-B4F9-5658610DCC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023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F0359EC-E5B2-46C0-9C16-404F1AFAD5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1574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C57BFB3-03E9-4FBB-BEC9-DDD73BC1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956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96C201-0FAE-4B94-BDFC-E708291A1A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2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1BC4-E88E-4A78-B413-D46908F0E9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67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179CD66-EF27-45EF-8012-93A545D687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933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80A4340-B4F4-426B-8517-EE3DFAB04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17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87C944-D2AB-48D3-B364-9E29B8D81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9203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3E59B62-AF2E-475C-8CBE-87B080ABF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0FF6-A5DC-40BB-A5D2-30CB62D0A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395B5CB-84E1-4196-A032-1965C9BC89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4A1B53C-4BF4-4030-8F93-A1DD7A168D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935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5DB6822-EA21-4AC5-A023-746F685B258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93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DED6EB6-6631-4931-B5D8-AE8F7011C0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902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5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A887DDA-F1FA-4006-86FB-9A35DB568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736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039AC0-4EC2-42B7-8EC4-E241249348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4990D9-4409-4E48-8F47-FDA7C36F46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039AC0-4EC2-42B7-8EC4-E2412493481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68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039AC0-4EC2-42B7-8EC4-E2412493481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2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039AC0-4EC2-42B7-8EC4-E2412493481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20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2379569-874E-407B-BD84-0EA02698137C}" type="slidenum">
              <a:rPr lang="cs-CZ">
                <a:cs typeface="+mn-cs"/>
              </a:rPr>
              <a:pPr>
                <a:defRPr/>
              </a:pPr>
              <a:t>‹#›</a:t>
            </a:fld>
            <a:endParaRPr 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39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B3278F-2377-47BA-B92D-03AF8D35B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83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395B5CB-84E1-4196-A032-1965C9BC892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84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bg2"/>
                </a:solidFill>
                <a:effectLst/>
                <a:latin typeface="+mj-lt"/>
              </a:rPr>
              <a:t>S</a:t>
            </a:r>
            <a:r>
              <a:rPr lang="cs-CZ" dirty="0" smtClean="0">
                <a:solidFill>
                  <a:schemeClr val="bg2"/>
                </a:solidFill>
                <a:effectLst/>
                <a:latin typeface="+mj-lt"/>
              </a:rPr>
              <a:t>tochastické procesy a </a:t>
            </a:r>
            <a:r>
              <a:rPr lang="cs-CZ" dirty="0" err="1" smtClean="0">
                <a:solidFill>
                  <a:schemeClr val="bg2"/>
                </a:solidFill>
                <a:effectLst/>
                <a:latin typeface="+mj-lt"/>
              </a:rPr>
              <a:t>Markovovy</a:t>
            </a:r>
            <a:r>
              <a:rPr lang="cs-CZ" dirty="0" smtClean="0">
                <a:solidFill>
                  <a:schemeClr val="bg2"/>
                </a:solidFill>
                <a:effectLst/>
                <a:latin typeface="+mj-lt"/>
              </a:rPr>
              <a:t> řetězce</a:t>
            </a:r>
            <a:r>
              <a:rPr lang="en-GB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GB" sz="1800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GB" sz="2000" dirty="0" smtClean="0">
                <a:solidFill>
                  <a:srgbClr val="CC00FF"/>
                </a:solidFill>
                <a:effectLst/>
                <a:latin typeface="+mj-lt"/>
              </a:rPr>
              <a:t> </a:t>
            </a:r>
            <a:endParaRPr lang="cs-CZ" sz="2000" dirty="0" smtClean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17713" y="2052638"/>
            <a:ext cx="515620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rgbClr val="000000"/>
                </a:solidFill>
                <a:latin typeface=""/>
              </a:rPr>
              <a:t>formální popis systému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rgbClr val="000000"/>
                </a:solidFill>
                <a:latin typeface=""/>
              </a:rPr>
              <a:t>podmíněná pravděpodobnost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>
                <a:solidFill>
                  <a:srgbClr val="000000"/>
                </a:solidFill>
                <a:latin typeface=""/>
              </a:rPr>
              <a:t>Markovův</a:t>
            </a:r>
            <a:r>
              <a:rPr lang="cs-CZ" sz="2800" dirty="0">
                <a:solidFill>
                  <a:srgbClr val="000000"/>
                </a:solidFill>
                <a:latin typeface=""/>
              </a:rPr>
              <a:t> řetězec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rgbClr val="000000"/>
                </a:solidFill>
                <a:latin typeface=""/>
              </a:rPr>
              <a:t>limitní rozdělení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/>
                </a:solidFill>
                <a:latin typeface=""/>
              </a:rPr>
              <a:t>určení matice přechodu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800" dirty="0">
              <a:solidFill>
                <a:srgbClr val="000000"/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Testy generátorů</a:t>
            </a:r>
            <a:endParaRPr lang="cs-CZ" sz="2000" dirty="0" smtClean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1831"/>
            <a:ext cx="4749671" cy="40846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44710"/>
            <a:ext cx="4164885" cy="40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Náhodná čísla - realizace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1052736"/>
            <a:ext cx="633670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cs-CZ" sz="2800" dirty="0" err="1" smtClean="0">
                <a:solidFill>
                  <a:srgbClr val="000000"/>
                </a:solidFill>
              </a:rPr>
              <a:t>Existuj</a:t>
            </a:r>
            <a:r>
              <a:rPr lang="cs-CZ" altLang="cs-CZ" sz="2800" dirty="0" smtClean="0">
                <a:solidFill>
                  <a:srgbClr val="000000"/>
                </a:solidFill>
              </a:rPr>
              <a:t>í kódy generátorů</a:t>
            </a:r>
            <a:r>
              <a:rPr lang="cs-CZ" sz="2800" dirty="0">
                <a:solidFill>
                  <a:srgbClr val="000000"/>
                </a:solidFill>
              </a:rPr>
              <a:t> </a:t>
            </a:r>
            <a:r>
              <a:rPr lang="cs-CZ" sz="2800" dirty="0" smtClean="0">
                <a:solidFill>
                  <a:srgbClr val="000000"/>
                </a:solidFill>
              </a:rPr>
              <a:t>v různých programovacích jazycích.</a:t>
            </a:r>
            <a:endParaRPr lang="cs-CZ" altLang="cs-CZ" sz="28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5992" y="2262236"/>
            <a:ext cx="633670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Generátor je </a:t>
            </a:r>
            <a:r>
              <a:rPr lang="cs-CZ" sz="2800" dirty="0">
                <a:solidFill>
                  <a:srgbClr val="000000"/>
                </a:solidFill>
              </a:rPr>
              <a:t> </a:t>
            </a:r>
            <a:r>
              <a:rPr lang="cs-CZ" sz="2800" dirty="0" smtClean="0">
                <a:solidFill>
                  <a:srgbClr val="000000"/>
                </a:solidFill>
              </a:rPr>
              <a:t>vhodné inicializovat např. pomocí času v počítači – </a:t>
            </a:r>
            <a:r>
              <a:rPr lang="cs-CZ" sz="2800" dirty="0" err="1" smtClean="0">
                <a:solidFill>
                  <a:srgbClr val="000000"/>
                </a:solidFill>
              </a:rPr>
              <a:t>time</a:t>
            </a:r>
            <a:r>
              <a:rPr lang="cs-CZ" sz="2800" dirty="0" smtClean="0">
                <a:solidFill>
                  <a:srgbClr val="000000"/>
                </a:solidFill>
              </a:rPr>
              <a:t>() 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1623" y="3429000"/>
            <a:ext cx="6336704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Začátek: jednoduchý prográmek pro výpis zvoleného počtu náhodných čísel.</a:t>
            </a:r>
            <a:endParaRPr lang="cs-CZ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Náhodná čísla - realizace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1623" y="1124744"/>
            <a:ext cx="6336704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Začátek: jednoduchý prográmek pro výpis zvoleného počtu náhodných čísel</a:t>
            </a:r>
            <a:r>
              <a:rPr lang="en-US" altLang="cs-CZ" sz="2800" dirty="0" smtClean="0">
                <a:solidFill>
                  <a:srgbClr val="000000"/>
                </a:solidFill>
              </a:rPr>
              <a:t> p</a:t>
            </a:r>
            <a:r>
              <a:rPr lang="cs-CZ" altLang="cs-CZ" sz="2800" dirty="0" smtClean="0">
                <a:solidFill>
                  <a:srgbClr val="000000"/>
                </a:solidFill>
              </a:rPr>
              <a:t>ř</a:t>
            </a:r>
            <a:r>
              <a:rPr lang="en-US" altLang="cs-CZ" sz="2800" dirty="0" err="1" smtClean="0">
                <a:solidFill>
                  <a:srgbClr val="000000"/>
                </a:solidFill>
              </a:rPr>
              <a:t>i</a:t>
            </a:r>
            <a:r>
              <a:rPr lang="en-US" altLang="cs-CZ" sz="2800" dirty="0" smtClean="0">
                <a:solidFill>
                  <a:srgbClr val="000000"/>
                </a:solidFill>
              </a:rPr>
              <a:t> </a:t>
            </a:r>
            <a:r>
              <a:rPr lang="en-US" altLang="cs-CZ" sz="2800" dirty="0" err="1" smtClean="0">
                <a:solidFill>
                  <a:srgbClr val="000000"/>
                </a:solidFill>
              </a:rPr>
              <a:t>vol</a:t>
            </a:r>
            <a:r>
              <a:rPr lang="cs-CZ" altLang="cs-CZ" sz="2800" dirty="0" smtClean="0">
                <a:solidFill>
                  <a:srgbClr val="000000"/>
                </a:solidFill>
              </a:rPr>
              <a:t>á</a:t>
            </a:r>
            <a:r>
              <a:rPr lang="en-US" altLang="cs-CZ" sz="2800" dirty="0" smtClean="0">
                <a:solidFill>
                  <a:srgbClr val="000000"/>
                </a:solidFill>
              </a:rPr>
              <a:t>n</a:t>
            </a:r>
            <a:r>
              <a:rPr lang="cs-CZ" altLang="cs-CZ" sz="2800" dirty="0" smtClean="0">
                <a:solidFill>
                  <a:srgbClr val="000000"/>
                </a:solidFill>
              </a:rPr>
              <a:t>í generátoru RAND.</a:t>
            </a:r>
            <a:endParaRPr lang="cs-CZ" sz="2800" dirty="0" smtClean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780928"/>
            <a:ext cx="3600400" cy="2585323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program </a:t>
            </a:r>
            <a:r>
              <a:rPr lang="cs-CZ" dirty="0" err="1">
                <a:solidFill>
                  <a:srgbClr val="000000"/>
                </a:solidFill>
              </a:rPr>
              <a:t>rngtest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print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*, '</a:t>
            </a:r>
            <a:r>
              <a:rPr lang="cs-CZ" dirty="0" err="1">
                <a:solidFill>
                  <a:srgbClr val="000000"/>
                </a:solidFill>
              </a:rPr>
              <a:t>vloz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pocet</a:t>
            </a:r>
            <a:r>
              <a:rPr lang="cs-CZ" dirty="0">
                <a:solidFill>
                  <a:srgbClr val="000000"/>
                </a:solidFill>
              </a:rPr>
              <a:t> pokusu '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read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*, </a:t>
            </a:r>
            <a:r>
              <a:rPr lang="cs-CZ" dirty="0" err="1">
                <a:solidFill>
                  <a:srgbClr val="000000"/>
                </a:solidFill>
              </a:rPr>
              <a:t>npokus</a:t>
            </a:r>
            <a:r>
              <a:rPr lang="cs-CZ" dirty="0">
                <a:solidFill>
                  <a:srgbClr val="000000"/>
                </a:solidFill>
              </a:rPr>
              <a:t>  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print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*, '  </a:t>
            </a:r>
            <a:r>
              <a:rPr lang="cs-CZ" dirty="0" err="1">
                <a:solidFill>
                  <a:srgbClr val="000000"/>
                </a:solidFill>
              </a:rPr>
              <a:t>pocet</a:t>
            </a:r>
            <a:r>
              <a:rPr lang="cs-CZ" dirty="0">
                <a:solidFill>
                  <a:srgbClr val="000000"/>
                </a:solidFill>
              </a:rPr>
              <a:t> pokusu ', </a:t>
            </a:r>
            <a:r>
              <a:rPr lang="cs-CZ" dirty="0" err="1" smtClean="0">
                <a:solidFill>
                  <a:srgbClr val="000000"/>
                </a:solidFill>
              </a:rPr>
              <a:t>npokus</a:t>
            </a:r>
            <a:r>
              <a:rPr lang="cs-CZ" dirty="0" smtClean="0">
                <a:solidFill>
                  <a:srgbClr val="000000"/>
                </a:solidFill>
              </a:rPr>
              <a:t>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do </a:t>
            </a:r>
            <a:r>
              <a:rPr lang="cs-CZ" dirty="0">
                <a:solidFill>
                  <a:srgbClr val="000000"/>
                </a:solidFill>
              </a:rPr>
              <a:t>10 </a:t>
            </a:r>
            <a:r>
              <a:rPr lang="cs-CZ" dirty="0" smtClean="0">
                <a:solidFill>
                  <a:srgbClr val="000000"/>
                </a:solidFill>
              </a:rPr>
              <a:t>i=1,npokus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cs-CZ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lang="cs-CZ" dirty="0" err="1" smtClean="0">
                <a:solidFill>
                  <a:srgbClr val="000000"/>
                </a:solidFill>
              </a:rPr>
              <a:t>dtest</a:t>
            </a:r>
            <a:r>
              <a:rPr lang="cs-CZ" dirty="0" smtClean="0">
                <a:solidFill>
                  <a:srgbClr val="000000"/>
                </a:solidFill>
              </a:rPr>
              <a:t>=RAND()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cs-CZ" dirty="0" err="1" smtClean="0">
                <a:solidFill>
                  <a:srgbClr val="000000"/>
                </a:solidFill>
              </a:rPr>
              <a:t>write</a:t>
            </a:r>
            <a:r>
              <a:rPr lang="cs-CZ" dirty="0" smtClean="0">
                <a:solidFill>
                  <a:srgbClr val="000000"/>
                </a:solidFill>
              </a:rPr>
              <a:t>(6</a:t>
            </a:r>
            <a:r>
              <a:rPr lang="cs-CZ" dirty="0">
                <a:solidFill>
                  <a:srgbClr val="000000"/>
                </a:solidFill>
              </a:rPr>
              <a:t>,*) </a:t>
            </a:r>
            <a:r>
              <a:rPr lang="cs-CZ" dirty="0" err="1" smtClean="0">
                <a:solidFill>
                  <a:srgbClr val="000000"/>
                </a:solidFill>
              </a:rPr>
              <a:t>i,r</a:t>
            </a: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lang="cs-CZ" dirty="0" err="1" smtClean="0">
                <a:solidFill>
                  <a:srgbClr val="000000"/>
                </a:solidFill>
              </a:rPr>
              <a:t>dtest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rabicPlain" startAt="10"/>
            </a:pPr>
            <a:r>
              <a:rPr lang="cs-CZ" dirty="0" err="1" smtClean="0">
                <a:solidFill>
                  <a:srgbClr val="000000"/>
                </a:solidFill>
              </a:rPr>
              <a:t>continue</a:t>
            </a:r>
            <a:r>
              <a:rPr lang="cs-CZ" dirty="0" smtClean="0">
                <a:solidFill>
                  <a:srgbClr val="000000"/>
                </a:solidFill>
              </a:rPr>
              <a:t>        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cs-CZ" dirty="0" smtClean="0">
                <a:solidFill>
                  <a:srgbClr val="000000"/>
                </a:solidFill>
              </a:rPr>
              <a:t>end </a:t>
            </a:r>
            <a:r>
              <a:rPr lang="cs-CZ" dirty="0">
                <a:solidFill>
                  <a:srgbClr val="000000"/>
                </a:solidFill>
              </a:rPr>
              <a:t>program </a:t>
            </a:r>
            <a:r>
              <a:rPr lang="cs-CZ" dirty="0" err="1">
                <a:solidFill>
                  <a:srgbClr val="000000"/>
                </a:solidFill>
              </a:rPr>
              <a:t>rngtest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4008" y="2852936"/>
            <a:ext cx="3006080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vloz pocet pokusu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10      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 pocet pokusu           10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1  0.61411285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2  0.39798999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3  1.78151131E-02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4  0.41991234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5  0.46889496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6  0.71923804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7  0.23525500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8  0.93125153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  9  0.54643750   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          10  0.97659349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450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Náhodné procházky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418513" cy="1570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- prostá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- bez návratů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- samovyhýbající se </a:t>
            </a:r>
            <a:r>
              <a:rPr lang="en-US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(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self-avoiding walk</a:t>
            </a:r>
            <a:r>
              <a:rPr lang="en-US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-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SAW)</a:t>
            </a:r>
          </a:p>
        </p:txBody>
      </p:sp>
      <p:pic>
        <p:nvPicPr>
          <p:cNvPr id="135172" name="Picture 2" descr="https://sar.informatik.hu-berlin.de/teaching/2008-w/2008-w%20GdP/uebungen/05-c/self_avoiding_random_wa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092450"/>
            <a:ext cx="41211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AutoShape 2" descr="data:image/png;base64,iVBORw0KGgoAAAANSUhEUgAAARYAAAC1CAMAAACtbCCJAAAA7VBMVEX////Kysro6OjIyMgAAADMzMz8/Pzs7Ozx8fHh4eHS0tL6+vrY2Nj19fXp6enT09PCwsKwsLC4uLilpaXUAACEhIRLS0ufn59hYWH57OyRkZFjY2N3d3fOAABCQkL99PRXV1eTk5Prpqb13d1wcHDturry0ND02trqkZHXMjLkXF3kamrfSEjnkpI2Njbuv7/cT08lJSXlf37XJSbnh4jidHRROTnlm5vjoKDbPj7IlJTXenrhdnbzysrrsK/MbW7RERGagYHNUlIRERHZHx/FjI25AADdysrjY2PElpbHgIDTqqkeHh7VNjV5AACI43viAAAM3UlEQVR4nO1dDVviOhZOadMP2kKBKqLORUERRUdGdL3OKpd7h92d3Z3Z//9ztknT7wSaVoaCeZ9HgZLm421ycnLOSQBAQEBAQEBAQEBAQEBAQEBAQEBAQEBAYI/QgtKHA2xr62iBv4L7qkGrrUsh/YpqVA01QQsNghYCtRP/JGgh0JT4J0ELqOP/thxnQtBi+d0EAjl2kUmLXocGfrPvtBg+HVJCE2HSAi1DQl0LOhuv2HYh+3x4jY0JXfYg0moqIOn3GY0aHj22BYDSPjojVz+6bNG63jDSABEseqDzf3Ra2p8BbmKqlR+dFtUbPOBbJ73y++i0WLb3r2acnSYvC1rwi2EkL390Wuoq9fKu0eIY69PwgNG6XaPlsPW++e0HLWaL3un5Yfn87gct8rvZULsX+GUvaDEaxAxQPifdz2gfaEE2gPfpLScnpF2M7HaKFtB+r+rIJtFY4rSMJp+uyNudokVtZqpTX1t/KrxcNDTVm83gytV4OX0Lv98pWtAyN1Wdww415TpIJLfAIjdY3s77se93ihYJZHtLMREsxf7AcOw+9pPf7zAtOrIb1guJYLVOcoKgN5/dDvrpBCtosaO6bB0K1vlRVcjazoPzA1mQCtGCb7JM0P/PdHbXoyRg0mI1Le9mG1bDlnuElVv0jCNaam0kG2qNAtlhWtT/Ttw/hvQETFpqLdnCbyrRW7ron466jKEH1yTVQpWTmTexgdo0WH6/YmpBuyFbIK6/31FCGiQgmVax+sHh5NNjT2kwb64+LbqOGQhrEtbHWx8ZHlGSzrqThavxpxukohywG1d9Ws4uEANZWpA6dua9np7w5TdfTOfEaCOpTUaiytOC5ppag0KLN6xqigr4VknD8fK1Bw7b/idJZxm1Kk2L8Vk/bwLbquNatJREfcJ65a5gf/DyMkfTcZe4g6zaTtJiH3jEePOyjF1cVtInzkmLOn9ZEBXFU1gIzlmpK00LiWDr/MCSRE7WJxQLeQZR/9m9C1WUaEr/xlLKKk1LUH80McOalrjYidhYy8vl7ewu0u/bYWcBDmsWqzQt8aJh0PiG35Sj6JmvpuV+sniN67J1hZk0QqVpibeX6NyetnFkXKiJ71bUsP/4aTJKXlItetIEqkyLFp8nlMATYhiNw2S9mb1l9LQYrM6VhSrTkljtaDFPiPfA499Fq8c4hmN3cr8uVxaqTAu7ZDn5XdYUZQ5+Js1teXKNocq0sEVpLeFK15VUd/nXg0u1omDsOi3HXfZ3SqLax3FXY3/+8s9LdMGhTzm7Poi6Kybe86TCEY4i8/5lNh76yqtGpZW5DEqgwrRwLAFJHXuv7usVWijgOVijevGNXHaICtPCUzBaEr9NZ3NyI74VUp0C+XJlhysbxDO1LVoaPI4x5d9P7iRwCQa0ULtbSVq0tmOjcGVpWyZuDhvtcLz8/haJXeiPFHpvyTc0VwwiMjS31Vtyl3t/cz3vx1ob+B5lWnRD51uuPKsrW/I91uEdMuAnNF3Hv9nQ1AwtugXXbkLEqCwteYLk+nfXLwNfb4t87DJSV84d0DSzVVfyhphVlhalvS7F6Hb5HOmyYeeyUR/pdiih2X5HyoXK0rLG5d6fu98THsHjQ/LGV0wsE1KqnluMV5aWVcWqb99n6RiDRtATSNPrFFroS20adpCWt4n79Ja9HIwicuPxb9lY5Px6c2VpYfX3y+WEwgnIeARMPUtL/qZUlRaLunQZPS2eWBYDUk/byl4LsPu9hbKiG97NpvcmJa0PiXJjsu75VokYVaUlM4YG7jQbtBQHpNyYrPtp/gjwqtKSLHX47I5XcuKhSdlamRg1qpJPw0XYAVr68+uX39eRApBWm7rRW9Yl+gdH9OHmaVEKxUIGpfbn0+Uj0y6bgD98Eh1Eiau1uTwhBGlaslKpLC2n65NQ4Jfaf3THjOg2xi2HSUtlM/19TqRpMZy0sCtLS7fIVhdscb2cLgccN+OKpo7p8RvDv6E7TYtsqakrpWlhz6lsSODqyX0crU+YuAdkVBNMr+aHr/LEHm5ctliwAC3m3fKW5hFcCSn8FwPmoqUfHuQ0+RNslBYUbISjIfkwfHL/V0BOU2n57RhgK6bDsU4Eq+JyZaN0XO7JRWhvzo3h8+znJVhrbKEAd4x0Yci+gPqJYXNVg0lL07Q73gpDKh7FrUGzzkkLUlGwua1IyDpuSuZGyT9DAUBWUCU7LyqCOaBob1EVFGRtNvNncPWwIJFcOvfAA37r7cyNEllId8548tqgbHGQ3cfTofKG/N28XAYf6OvnNTDbDFpwBQyuDrg5WrD7C3orlTwZXN64D1fRx0JltpVwBRADzXa5HpujBUtAuLpWeKCqb68JTgqXSS3LG1rVo8WS2Rm02ydnnpR9cJ/e0s+4WJn0smClaPFdyM4ZO4PTNpBHr+48ddm2i22GwWtBSllSkdw2RotfF6PLnmybvfHiJqvLnpz6Myo/1Dq1txRZwW+KFkMJBwZ9Qd8feCoK7Tl64ohxeshaUHWkStECIrcmGk7pUnoP/n44Ci/Q0IvujIe0/IwiGvOmaIm1zOst7UQYW38+vZ77phCqLCi4idcrlNYx1SI7pTdFS/wuORGvdT+dPXrT8ReYThamrhd5vhgtihpo5QlmT+MX9BYvBxjsVek9LSa+fu8HBWZPMfaGXPdzoSI9dCirZLvIQTgboiXRm5EkxONidDsL9XvC23H6zlInbnx+ryOSNkRLonHQW6lAMHpwv0fmNlKurUTd3p+WS1m9DrZES/fL2hzRE6sdxK94a/re393JvTftqudk7g14i0nXs+NMcVsDHy1mDuvLhTe+67/Fr9S/3rz8boC6EYtDD3KNxVOiE1dBNrBrK+Ci5aCdY+ijEOpabEYYPl9PRkA9ap55M2UTyd7OSdRbouAuXxkzuaxFGwMXLWd5jCeIFiM4+KD/PPs5+Js34epHOCcc/eh0YvbmKEMJWF8Cl+m2wabFstLuFTXX1v26FCqvb1MXRbe1jeB+SMxCVtTp4rTY3WZCKG0P7NOVTVNOhSujtqylxSRtB+Z8eZPyCLbOEWNo726keUqJdyaH+3yTYEdxS1L6LG7KGURZqE2ICBzdLNLRbV636SDaUH+JNE+NMpy2Dw7Zgh0+a0UuWui9/eUyIrk8tNJ+TPJakTnIR35a1EOkwCOdC64yQEPwdTb5uiKBkmK2DiTsTt9VWk6QyoFo+YaWcoyJdPSH+1dPWyUg0suWH60WlrM7SkuUHksP2rq0d7e8+Yda07nMSB3dH5nFDJUbAveaSEZrHEO1Ms9WfcYeQQhq3MdYUb3HWwU3LVgrOT1NGxZ7z+64539vW7y0YO/OrtNSawBoJczQ5nw2ezbD5PRtX6sq0ciWs10UoIV4QgNZ0J/fuLHoNrmIUTmXRvQrUYAWKX69/7h4jHsEkVPd4XasS9lytotytFzefMJnO+jRGXlefhL3CXl7REtz9Lp4Ih3lKAynRGLiC7f1FEUq7TYt5NQH9e76NgrAj07NQVKiyR2GoRuUEIxtgpsWA8WO9Z7c516sHdE5pMWeuaOAxjsf4F8O3LSYnd7z7BoZ8GOmEViSFuBoXIGQGwcvLf357MXfOBk3jZSmBdTe+WcNSoKPluHDYvxn8CGmnUS0FHbzrN/J+ivBQUv/cno7B81wjRit7fA2Uh+F4zJr1TDiEqz47bN0qPzrA/J+Rev/yK4WBRx1ijh8KwgmLXUD+m1lSouIoCiuxKqGKbY02FHcOgqlXvkDgjE5K4fv9gMrZAvRS9gtlaI3wfT6AWghK5v1tJjNgBaeDV6VRpmIhZAWK6ClUobHMihDS2Cguwh/2mNvfoC9DC1BJPlp4IR1iv2gRwVRhpZAkhAnrGEcC1oQfFGCTQKSt0baF3kLStLif4V3u0kl9P4KohQtMEogVcyOVBKlaHGiBBJlK88OoxQt/sFcxFW6LwouRilabAs2yEgyuV2JlUbJuNyOElij2ns0D71DuHKwy6HQUQqVRWlaTGJsLHbwRlXxXsHtliJ6y/5D0EIFOwDVktMBqB8I7EOnZceXFnulj+RFdvtXCDTF2DJsQQmh7b/kA9xgasfhypojsSTJDiS3saMLkhZIvp0bfF2MK/WKB0kBX2CWzauTckbN8hl1uVIzf6+MCsilN/AfkMKnllQmNac2tVfKl4DADkCVeYSRLNfk/MeZ6dCQc49pWzKs/AqmJmkcsdNtIBscVQEogJJrEoXUQyAYaNZh/olRghq0cptHG04t/8+L29CwIUdVAFIWeNYA6JC33LVpegpj/sA5CKR6floggBy/ui4ZOuSoCgJX4Eq7afKwqOkcSpFkNjjGswyM/M1sgLrOUxUBAQEBAYEPCVWsZ2mw9ik05P3AZ4f7MND3JnBTQEBAQECgBP4PweaHnldVr4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35174" name="Picture 8" descr="http://m2matlabdb.ma.tum.de/example.jpg?MP_ID=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068638"/>
            <a:ext cx="4262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27405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>
                <a:effectLst/>
              </a:rPr>
              <a:t>úloha o náhodných procházkách</a:t>
            </a:r>
            <a:r>
              <a:rPr lang="en-US" altLang="cs-CZ" smtClean="0">
                <a:effectLst/>
              </a:rPr>
              <a:t> </a:t>
            </a:r>
            <a:endParaRPr lang="en-GB" altLang="cs-CZ" smtClean="0">
              <a:effectLst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6196" name="TextovéPole 2"/>
          <p:cNvSpPr txBox="1">
            <a:spLocks noChangeArrowheads="1"/>
          </p:cNvSpPr>
          <p:nvPr/>
        </p:nvSpPr>
        <p:spPr bwMode="auto">
          <a:xfrm>
            <a:off x="241300" y="1162050"/>
            <a:ext cx="8386763" cy="4400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8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I-4 Srovnání typů náhodných procházek</a:t>
            </a:r>
            <a:r>
              <a:rPr lang="cs-CZ" altLang="cs-CZ" sz="28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v 2D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Simulujte náhodnou procházku na dvou-dimenzionální čtvercové mřížce. Určete závislost vzdálenosti počátečního a koncového bodu na počtu kroků pro různé typy procházek: prostá náhodná procházka, procházka bez okamžitých návratů, procházka bez protínání. (V posledním případě se lze omezit na menší počet kroků.)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cs-CZ" altLang="cs-C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čete exponenty pro jednotlivé typy procházek, udejte chyby získaných exponentů.</a:t>
            </a:r>
            <a:endParaRPr lang="cs-CZ" altLang="cs-CZ" sz="18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450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Náhodné procházky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317500" y="908050"/>
            <a:ext cx="8137525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Měřme vzdálenost </a:t>
            </a:r>
            <a:r>
              <a:rPr lang="cs-CZ" altLang="cs-CZ" i="1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R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od počátku v závislost na čase a určeme příslušnou funkci </a:t>
            </a:r>
            <a:r>
              <a:rPr lang="cs-CZ" altLang="cs-CZ" i="1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R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(</a:t>
            </a:r>
            <a:r>
              <a:rPr lang="cs-CZ" altLang="cs-CZ" i="1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 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37220" name="AutoShape 2" descr="data:image/png;base64,iVBORw0KGgoAAAANSUhEUgAAARYAAAC1CAMAAACtbCCJAAAA7VBMVEX////Kysro6OjIyMgAAADMzMz8/Pzs7Ozx8fHh4eHS0tL6+vrY2Nj19fXp6enT09PCwsKwsLC4uLilpaXUAACEhIRLS0ufn59hYWH57OyRkZFjY2N3d3fOAABCQkL99PRXV1eTk5Prpqb13d1wcHDturry0ND02trqkZHXMjLkXF3kamrfSEjnkpI2Njbuv7/cT08lJSXlf37XJSbnh4jidHRROTnlm5vjoKDbPj7IlJTXenrhdnbzysrrsK/MbW7RERGagYHNUlIRERHZHx/FjI25AADdysrjY2PElpbHgIDTqqkeHh7VNjV5AACI43viAAAM3UlEQVR4nO1dDVviOhZOadMP2kKBKqLORUERRUdGdL3OKpd7h92d3Z3Z//9ztknT7wSaVoaCeZ9HgZLm421ycnLOSQBAQEBAQEBAQEBAQEBAQEBAQEBAQEBAYI/QgtKHA2xr62iBv4L7qkGrrUsh/YpqVA01QQsNghYCtRP/JGgh0JT4J0ELqOP/thxnQtBi+d0EAjl2kUmLXocGfrPvtBg+HVJCE2HSAi1DQl0LOhuv2HYh+3x4jY0JXfYg0moqIOn3GY0aHj22BYDSPjojVz+6bNG63jDSABEseqDzf3Ra2p8BbmKqlR+dFtUbPOBbJ73y++i0WLb3r2acnSYvC1rwi2EkL390Wuoq9fKu0eIY69PwgNG6XaPlsPW++e0HLWaL3un5Yfn87gct8rvZULsX+GUvaDEaxAxQPifdz2gfaEE2gPfpLScnpF2M7HaKFtB+r+rIJtFY4rSMJp+uyNudokVtZqpTX1t/KrxcNDTVm83gytV4OX0Lv98pWtAyN1Wdww415TpIJLfAIjdY3s77se93ihYJZHtLMREsxf7AcOw+9pPf7zAtOrIb1guJYLVOcoKgN5/dDvrpBCtosaO6bB0K1vlRVcjazoPzA1mQCtGCb7JM0P/PdHbXoyRg0mI1Le9mG1bDlnuElVv0jCNaam0kG2qNAtlhWtT/Ttw/hvQETFpqLdnCbyrRW7ron466jKEH1yTVQpWTmTexgdo0WH6/YmpBuyFbIK6/31FCGiQgmVax+sHh5NNjT2kwb64+LbqOGQhrEtbHWx8ZHlGSzrqThavxpxukohywG1d9Ws4uEANZWpA6dua9np7w5TdfTOfEaCOpTUaiytOC5ppag0KLN6xqigr4VknD8fK1Bw7b/idJZxm1Kk2L8Vk/bwLbquNatJREfcJ65a5gf/DyMkfTcZe4g6zaTtJiH3jEePOyjF1cVtInzkmLOn9ZEBXFU1gIzlmpK00LiWDr/MCSRE7WJxQLeQZR/9m9C1WUaEr/xlLKKk1LUH80McOalrjYidhYy8vl7ewu0u/bYWcBDmsWqzQt8aJh0PiG35Sj6JmvpuV+sniN67J1hZk0QqVpibeX6NyetnFkXKiJ71bUsP/4aTJKXlItetIEqkyLFp8nlMATYhiNw2S9mb1l9LQYrM6VhSrTkljtaDFPiPfA499Fq8c4hmN3cr8uVxaqTAu7ZDn5XdYUZQ5+Js1teXKNocq0sEVpLeFK15VUd/nXg0u1omDsOi3HXfZ3SqLax3FXY3/+8s9LdMGhTzm7Poi6Kybe86TCEY4i8/5lNh76yqtGpZW5DEqgwrRwLAFJHXuv7usVWijgOVijevGNXHaICtPCUzBaEr9NZ3NyI74VUp0C+XJlhysbxDO1LVoaPI4x5d9P7iRwCQa0ULtbSVq0tmOjcGVpWyZuDhvtcLz8/haJXeiPFHpvyTc0VwwiMjS31Vtyl3t/cz3vx1ob+B5lWnRD51uuPKsrW/I91uEdMuAnNF3Hv9nQ1AwtugXXbkLEqCwteYLk+nfXLwNfb4t87DJSV84d0DSzVVfyhphVlhalvS7F6Hb5HOmyYeeyUR/pdiih2X5HyoXK0rLG5d6fu98THsHjQ/LGV0wsE1KqnluMV5aWVcWqb99n6RiDRtATSNPrFFroS20adpCWt4n79Ja9HIwicuPxb9lY5Px6c2VpYfX3y+WEwgnIeARMPUtL/qZUlRaLunQZPS2eWBYDUk/byl4LsPu9hbKiG97NpvcmJa0PiXJjsu75VokYVaUlM4YG7jQbtBQHpNyYrPtp/gjwqtKSLHX47I5XcuKhSdlamRg1qpJPw0XYAVr68+uX39eRApBWm7rRW9Yl+gdH9OHmaVEKxUIGpfbn0+Uj0y6bgD98Eh1Eiau1uTwhBGlaslKpLC2n65NQ4Jfaf3THjOg2xi2HSUtlM/19TqRpMZy0sCtLS7fIVhdscb2cLgccN+OKpo7p8RvDv6E7TYtsqakrpWlhz6lsSODqyX0crU+YuAdkVBNMr+aHr/LEHm5ctliwAC3m3fKW5hFcCSn8FwPmoqUfHuQ0+RNslBYUbISjIfkwfHL/V0BOU2n57RhgK6bDsU4Eq+JyZaN0XO7JRWhvzo3h8+znJVhrbKEAd4x0Yci+gPqJYXNVg0lL07Q73gpDKh7FrUGzzkkLUlGwua1IyDpuSuZGyT9DAUBWUCU7LyqCOaBob1EVFGRtNvNncPWwIJFcOvfAA37r7cyNEllId8548tqgbHGQ3cfTofKG/N28XAYf6OvnNTDbDFpwBQyuDrg5WrD7C3orlTwZXN64D1fRx0JltpVwBRADzXa5HpujBUtAuLpWeKCqb68JTgqXSS3LG1rVo8WS2Rm02ydnnpR9cJ/e0s+4WJn0smClaPFdyM4ZO4PTNpBHr+48ddm2i22GwWtBSllSkdw2RotfF6PLnmybvfHiJqvLnpz6Myo/1Dq1txRZwW+KFkMJBwZ9Qd8feCoK7Tl64ohxeshaUHWkStECIrcmGk7pUnoP/n44Ci/Q0IvujIe0/IwiGvOmaIm1zOst7UQYW38+vZ77phCqLCi4idcrlNYx1SI7pTdFS/wuORGvdT+dPXrT8ReYThamrhd5vhgtihpo5QlmT+MX9BYvBxjsVek9LSa+fu8HBWZPMfaGXPdzoSI9dCirZLvIQTgboiXRm5EkxONidDsL9XvC23H6zlInbnx+ryOSNkRLonHQW6lAMHpwv0fmNlKurUTd3p+WS1m9DrZES/fL2hzRE6sdxK94a/re393JvTftqudk7g14i0nXs+NMcVsDHy1mDuvLhTe+67/Fr9S/3rz8boC6EYtDD3KNxVOiE1dBNrBrK+Ci5aCdY+ijEOpabEYYPl9PRkA9ap55M2UTyd7OSdRbouAuXxkzuaxFGwMXLWd5jCeIFiM4+KD/PPs5+Js34epHOCcc/eh0YvbmKEMJWF8Cl+m2wabFstLuFTXX1v26FCqvb1MXRbe1jeB+SMxCVtTp4rTY3WZCKG0P7NOVTVNOhSujtqylxSRtB+Z8eZPyCLbOEWNo726keUqJdyaH+3yTYEdxS1L6LG7KGURZqE2ICBzdLNLRbV636SDaUH+JNE+NMpy2Dw7Zgh0+a0UuWui9/eUyIrk8tNJ+TPJakTnIR35a1EOkwCOdC64yQEPwdTb5uiKBkmK2DiTsTt9VWk6QyoFo+YaWcoyJdPSH+1dPWyUg0suWH60WlrM7SkuUHksP2rq0d7e8+Yda07nMSB3dH5nFDJUbAveaSEZrHEO1Ms9WfcYeQQhq3MdYUb3HWwU3LVgrOT1NGxZ7z+64539vW7y0YO/OrtNSawBoJczQ5nw2ezbD5PRtX6sq0ciWs10UoIV4QgNZ0J/fuLHoNrmIUTmXRvQrUYAWKX69/7h4jHsEkVPd4XasS9lytotytFzefMJnO+jRGXlefhL3CXl7REtz9Lp4Ih3lKAynRGLiC7f1FEUq7TYt5NQH9e76NgrAj07NQVKiyR2GoRuUEIxtgpsWA8WO9Z7c516sHdE5pMWeuaOAxjsf4F8O3LSYnd7z7BoZ8GOmEViSFuBoXIGQGwcvLf357MXfOBk3jZSmBdTe+WcNSoKPluHDYvxn8CGmnUS0FHbzrN/J+ivBQUv/cno7B81wjRit7fA2Uh+F4zJr1TDiEqz47bN0qPzrA/J+Rev/yK4WBRx1ijh8KwgmLXUD+m1lSouIoCiuxKqGKbY02FHcOgqlXvkDgjE5K4fv9gMrZAvRS9gtlaI3wfT6AWghK5v1tJjNgBaeDV6VRpmIhZAWK6ClUobHMihDS2Cguwh/2mNvfoC9DC1BJPlp4IR1iv2gRwVRhpZAkhAnrGEcC1oQfFGCTQKSt0baF3kLStLif4V3u0kl9P4KohQtMEogVcyOVBKlaHGiBBJlK88OoxQt/sFcxFW6LwouRilabAs2yEgyuV2JlUbJuNyOElij2ns0D71DuHKwy6HQUQqVRWlaTGJsLHbwRlXxXsHtliJ6y/5D0EIFOwDVktMBqB8I7EOnZceXFnulj+RFdvtXCDTF2DJsQQmh7b/kA9xgasfhypojsSTJDiS3saMLkhZIvp0bfF2MK/WKB0kBX2CWzauTckbN8hl1uVIzf6+MCsilN/AfkMKnllQmNac2tVfKl4DADkCVeYSRLNfk/MeZ6dCQc49pWzKs/AqmJmkcsdNtIBscVQEogJJrEoXUQyAYaNZh/olRghq0cptHG04t/8+L29CwIUdVAFIWeNYA6JC33LVpegpj/sA5CKR6floggBy/ui4ZOuSoCgJX4Eq7afKwqOkcSpFkNjjGswyM/M1sgLrOUxUBAQEBAYEPCVWsZ2mw9ik05P3AZ4f7MND3JnBTQEBAQECgBP4PweaHnldVr4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37221" name="Picture 4" descr="http://tamino.files.wordpress.com/2010/03/1w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0425"/>
            <a:ext cx="37623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https://encrypted-tbn2.gstatic.com/images?q=tbn:ANd9GcQB5P6dpV9axFDI3tOxLUzQ9TzIEnzHDJDpeuJCDdpVOZrezxDD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24075"/>
            <a:ext cx="462756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4"/>
          <p:cNvSpPr txBox="1">
            <a:spLocks noChangeArrowheads="1"/>
          </p:cNvSpPr>
          <p:nvPr/>
        </p:nvSpPr>
        <p:spPr bwMode="auto">
          <a:xfrm>
            <a:off x="1306513" y="5049838"/>
            <a:ext cx="7435850" cy="1631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Různé běhy je třeba vystředovat a pak závislost fitovat.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Určit exponent </a:t>
            </a:r>
            <a:r>
              <a:rPr lang="cs-CZ" altLang="cs-CZ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v </a:t>
            </a:r>
            <a:r>
              <a:rPr lang="cs-CZ" altLang="cs-CZ" i="1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R</a:t>
            </a: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~ </a:t>
            </a:r>
            <a:r>
              <a:rPr lang="cs-CZ" altLang="cs-CZ" i="1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</a:t>
            </a:r>
            <a:r>
              <a:rPr lang="cs-CZ" altLang="cs-CZ" baseline="30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 </a:t>
            </a:r>
            <a:r>
              <a:rPr lang="cs-CZ" altLang="cs-CZ" sz="3600" baseline="30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cs-CZ" altLang="cs-CZ" sz="36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.</a:t>
            </a:r>
            <a:endParaRPr lang="cs-CZ" altLang="cs-CZ" sz="360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4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Náhodné procházky </a:t>
            </a:r>
            <a:r>
              <a:rPr lang="cs-CZ" dirty="0">
                <a:effectLst/>
                <a:latin typeface="+mj-lt"/>
              </a:rPr>
              <a:t> </a:t>
            </a:r>
            <a:r>
              <a:rPr lang="cs-CZ" dirty="0" smtClean="0">
                <a:effectLst/>
                <a:latin typeface="+mj-lt"/>
              </a:rPr>
              <a:t>- řešení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138243" name="AutoShape 2" descr="data:image/png;base64,iVBORw0KGgoAAAANSUhEUgAAARYAAAC1CAMAAACtbCCJAAAA7VBMVEX////Kysro6OjIyMgAAADMzMz8/Pzs7Ozx8fHh4eHS0tL6+vrY2Nj19fXp6enT09PCwsKwsLC4uLilpaXUAACEhIRLS0ufn59hYWH57OyRkZFjY2N3d3fOAABCQkL99PRXV1eTk5Prpqb13d1wcHDturry0ND02trqkZHXMjLkXF3kamrfSEjnkpI2Njbuv7/cT08lJSXlf37XJSbnh4jidHRROTnlm5vjoKDbPj7IlJTXenrhdnbzysrrsK/MbW7RERGagYHNUlIRERHZHx/FjI25AADdysrjY2PElpbHgIDTqqkeHh7VNjV5AACI43viAAAM3UlEQVR4nO1dDVviOhZOadMP2kKBKqLORUERRUdGdL3OKpd7h92d3Z3Z//9ztknT7wSaVoaCeZ9HgZLm421ycnLOSQBAQEBAQEBAQEBAQEBAQEBAQEBAQEBAYI/QgtKHA2xr62iBv4L7qkGrrUsh/YpqVA01QQsNghYCtRP/JGgh0JT4J0ELqOP/thxnQtBi+d0EAjl2kUmLXocGfrPvtBg+HVJCE2HSAi1DQl0LOhuv2HYh+3x4jY0JXfYg0moqIOn3GY0aHj22BYDSPjojVz+6bNG63jDSABEseqDzf3Ra2p8BbmKqlR+dFtUbPOBbJ73y++i0WLb3r2acnSYvC1rwi2EkL390Wuoq9fKu0eIY69PwgNG6XaPlsPW++e0HLWaL3un5Yfn87gct8rvZULsX+GUvaDEaxAxQPifdz2gfaEE2gPfpLScnpF2M7HaKFtB+r+rIJtFY4rSMJp+uyNudokVtZqpTX1t/KrxcNDTVm83gytV4OX0Lv98pWtAyN1Wdww415TpIJLfAIjdY3s77se93ihYJZHtLMREsxf7AcOw+9pPf7zAtOrIb1guJYLVOcoKgN5/dDvrpBCtosaO6bB0K1vlRVcjazoPzA1mQCtGCb7JM0P/PdHbXoyRg0mI1Le9mG1bDlnuElVv0jCNaam0kG2qNAtlhWtT/Ttw/hvQETFpqLdnCbyrRW7ron466jKEH1yTVQpWTmTexgdo0WH6/YmpBuyFbIK6/31FCGiQgmVax+sHh5NNjT2kwb64+LbqOGQhrEtbHWx8ZHlGSzrqThavxpxukohywG1d9Ws4uEANZWpA6dua9np7w5TdfTOfEaCOpTUaiytOC5ppag0KLN6xqigr4VknD8fK1Bw7b/idJZxm1Kk2L8Vk/bwLbquNatJREfcJ65a5gf/DyMkfTcZe4g6zaTtJiH3jEePOyjF1cVtInzkmLOn9ZEBXFU1gIzlmpK00LiWDr/MCSRE7WJxQLeQZR/9m9C1WUaEr/xlLKKk1LUH80McOalrjYidhYy8vl7ewu0u/bYWcBDmsWqzQt8aJh0PiG35Sj6JmvpuV+sniN67J1hZk0QqVpibeX6NyetnFkXKiJ71bUsP/4aTJKXlItetIEqkyLFp8nlMATYhiNw2S9mb1l9LQYrM6VhSrTkljtaDFPiPfA499Fq8c4hmN3cr8uVxaqTAu7ZDn5XdYUZQ5+Js1teXKNocq0sEVpLeFK15VUd/nXg0u1omDsOi3HXfZ3SqLax3FXY3/+8s9LdMGhTzm7Poi6Kybe86TCEY4i8/5lNh76yqtGpZW5DEqgwrRwLAFJHXuv7usVWijgOVijevGNXHaICtPCUzBaEr9NZ3NyI74VUp0C+XJlhysbxDO1LVoaPI4x5d9P7iRwCQa0ULtbSVq0tmOjcGVpWyZuDhvtcLz8/haJXeiPFHpvyTc0VwwiMjS31Vtyl3t/cz3vx1ob+B5lWnRD51uuPKsrW/I91uEdMuAnNF3Hv9nQ1AwtugXXbkLEqCwteYLk+nfXLwNfb4t87DJSV84d0DSzVVfyhphVlhalvS7F6Hb5HOmyYeeyUR/pdiih2X5HyoXK0rLG5d6fu98THsHjQ/LGV0wsE1KqnluMV5aWVcWqb99n6RiDRtATSNPrFFroS20adpCWt4n79Ja9HIwicuPxb9lY5Px6c2VpYfX3y+WEwgnIeARMPUtL/qZUlRaLunQZPS2eWBYDUk/byl4LsPu9hbKiG97NpvcmJa0PiXJjsu75VokYVaUlM4YG7jQbtBQHpNyYrPtp/gjwqtKSLHX47I5XcuKhSdlamRg1qpJPw0XYAVr68+uX39eRApBWm7rRW9Yl+gdH9OHmaVEKxUIGpfbn0+Uj0y6bgD98Eh1Eiau1uTwhBGlaslKpLC2n65NQ4Jfaf3THjOg2xi2HSUtlM/19TqRpMZy0sCtLS7fIVhdscb2cLgccN+OKpo7p8RvDv6E7TYtsqakrpWlhz6lsSODqyX0crU+YuAdkVBNMr+aHr/LEHm5ctliwAC3m3fKW5hFcCSn8FwPmoqUfHuQ0+RNslBYUbISjIfkwfHL/V0BOU2n57RhgK6bDsU4Eq+JyZaN0XO7JRWhvzo3h8+znJVhrbKEAd4x0Yci+gPqJYXNVg0lL07Q73gpDKh7FrUGzzkkLUlGwua1IyDpuSuZGyT9DAUBWUCU7LyqCOaBob1EVFGRtNvNncPWwIJFcOvfAA37r7cyNEllId8548tqgbHGQ3cfTofKG/N28XAYf6OvnNTDbDFpwBQyuDrg5WrD7C3orlTwZXN64D1fRx0JltpVwBRADzXa5HpujBUtAuLpWeKCqb68JTgqXSS3LG1rVo8WS2Rm02ydnnpR9cJ/e0s+4WJn0smClaPFdyM4ZO4PTNpBHr+48ddm2i22GwWtBSllSkdw2RotfF6PLnmybvfHiJqvLnpz6Myo/1Dq1txRZwW+KFkMJBwZ9Qd8feCoK7Tl64ohxeshaUHWkStECIrcmGk7pUnoP/n44Ci/Q0IvujIe0/IwiGvOmaIm1zOst7UQYW38+vZ77phCqLCi4idcrlNYx1SI7pTdFS/wuORGvdT+dPXrT8ReYThamrhd5vhgtihpo5QlmT+MX9BYvBxjsVek9LSa+fu8HBWZPMfaGXPdzoSI9dCirZLvIQTgboiXRm5EkxONidDsL9XvC23H6zlInbnx+ryOSNkRLonHQW6lAMHpwv0fmNlKurUTd3p+WS1m9DrZES/fL2hzRE6sdxK94a/re393JvTftqudk7g14i0nXs+NMcVsDHy1mDuvLhTe+67/Fr9S/3rz8boC6EYtDD3KNxVOiE1dBNrBrK+Ci5aCdY+ijEOpabEYYPl9PRkA9ap55M2UTyd7OSdRbouAuXxkzuaxFGwMXLWd5jCeIFiM4+KD/PPs5+Js34epHOCcc/eh0YvbmKEMJWF8Cl+m2wabFstLuFTXX1v26FCqvb1MXRbe1jeB+SMxCVtTp4rTY3WZCKG0P7NOVTVNOhSujtqylxSRtB+Z8eZPyCLbOEWNo726keUqJdyaH+3yTYEdxS1L6LG7KGURZqE2ICBzdLNLRbV636SDaUH+JNE+NMpy2Dw7Zgh0+a0UuWui9/eUyIrk8tNJ+TPJakTnIR35a1EOkwCOdC64yQEPwdTb5uiKBkmK2DiTsTt9VWk6QyoFo+YaWcoyJdPSH+1dPWyUg0suWH60WlrM7SkuUHksP2rq0d7e8+Yda07nMSB3dH5nFDJUbAveaSEZrHEO1Ms9WfcYeQQhq3MdYUb3HWwU3LVgrOT1NGxZ7z+64539vW7y0YO/OrtNSawBoJczQ5nw2ezbD5PRtX6sq0ciWs10UoIV4QgNZ0J/fuLHoNrmIUTmXRvQrUYAWKX69/7h4jHsEkVPd4XasS9lytotytFzefMJnO+jRGXlefhL3CXl7REtz9Lp4Ih3lKAynRGLiC7f1FEUq7TYt5NQH9e76NgrAj07NQVKiyR2GoRuUEIxtgpsWA8WO9Z7c516sHdE5pMWeuaOAxjsf4F8O3LSYnd7z7BoZ8GOmEViSFuBoXIGQGwcvLf357MXfOBk3jZSmBdTe+WcNSoKPluHDYvxn8CGmnUS0FHbzrN/J+ivBQUv/cno7B81wjRit7fA2Uh+F4zJr1TDiEqz47bN0qPzrA/J+Rev/yK4WBRx1ijh8KwgmLXUD+m1lSouIoCiuxKqGKbY02FHcOgqlXvkDgjE5K4fv9gMrZAvRS9gtlaI3wfT6AWghK5v1tJjNgBaeDV6VRpmIhZAWK6ClUobHMihDS2Cguwh/2mNvfoC9DC1BJPlp4IR1iv2gRwVRhpZAkhAnrGEcC1oQfFGCTQKSt0baF3kLStLif4V3u0kl9P4KohQtMEogVcyOVBKlaHGiBBJlK88OoxQt/sFcxFW6LwouRilabAs2yEgyuV2JlUbJuNyOElij2ns0D71DuHKwy6HQUQqVRWlaTGJsLHbwRlXxXsHtliJ6y/5D0EIFOwDVktMBqB8I7EOnZceXFnulj+RFdvtXCDTF2DJsQQmh7b/kA9xgasfhypojsSTJDiS3saMLkhZIvp0bfF2MK/WKB0kBX2CWzauTckbN8hl1uVIzf6+MCsilN/AfkMKnllQmNac2tVfKl4DADkCVeYSRLNfk/MeZ6dCQc49pWzKs/AqmJmkcsdNtIBscVQEogJJrEoXUQyAYaNZh/olRghq0cptHG04t/8+L29CwIUdVAFIWeNYA6JC33LVpegpj/sA5CKR6floggBy/ui4ZOuSoCgJX4Eq7afKwqOkcSpFkNjjGswyM/M1sgLrOUxUBAQEBAYEPCVWsZ2mw9ik05P3AZ4f7MND3JnBTQEBAQECgBP4PweaHnldVr4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38244" name="TextovéPole 4"/>
          <p:cNvSpPr txBox="1">
            <a:spLocks noChangeArrowheads="1"/>
          </p:cNvSpPr>
          <p:nvPr/>
        </p:nvSpPr>
        <p:spPr bwMode="auto">
          <a:xfrm>
            <a:off x="5580063" y="936625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p. Psíkal </a:t>
            </a:r>
          </a:p>
        </p:txBody>
      </p:sp>
      <p:pic>
        <p:nvPicPr>
          <p:cNvPr id="13824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0100"/>
            <a:ext cx="43719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50561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450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Náhodné procházky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349250" y="2919413"/>
            <a:ext cx="32416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samovýbající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self-avoiding walk (SAW) -není omezení na délku</a:t>
            </a:r>
          </a:p>
        </p:txBody>
      </p:sp>
      <p:sp>
        <p:nvSpPr>
          <p:cNvPr id="139268" name="Obdélník 5"/>
          <p:cNvSpPr>
            <a:spLocks noChangeArrowheads="1"/>
          </p:cNvSpPr>
          <p:nvPr/>
        </p:nvSpPr>
        <p:spPr bwMode="auto">
          <a:xfrm>
            <a:off x="452438" y="5989638"/>
            <a:ext cx="837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http://en.wikipedia.org/wiki/Random_walk#Gaussian_random_walk</a:t>
            </a:r>
          </a:p>
        </p:txBody>
      </p:sp>
      <p:pic>
        <p:nvPicPr>
          <p:cNvPr id="139269" name="Picture 2" descr="http://upload.wikimedia.org/wikipedia/commons/thumb/b/bd/Walk3d_0.png/280px-Walk3d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995363"/>
            <a:ext cx="45116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3671888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též pro tři dimenze</a:t>
            </a:r>
          </a:p>
        </p:txBody>
      </p:sp>
    </p:spTree>
    <p:extLst>
      <p:ext uri="{BB962C8B-B14F-4D97-AF65-F5344CB8AC3E}">
        <p14:creationId xmlns:p14="http://schemas.microsoft.com/office/powerpoint/2010/main" val="32593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1530350"/>
            <a:ext cx="6662737" cy="941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Perkol</a:t>
            </a:r>
            <a:r>
              <a:rPr lang="en-US" dirty="0" smtClean="0"/>
              <a:t>ace </a:t>
            </a:r>
            <a:endParaRPr lang="en-GB" dirty="0" smtClean="0"/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4453" name="TextovéPole 2"/>
          <p:cNvSpPr txBox="1">
            <a:spLocks noChangeArrowheads="1"/>
          </p:cNvSpPr>
          <p:nvPr/>
        </p:nvSpPr>
        <p:spPr bwMode="auto">
          <a:xfrm>
            <a:off x="1585913" y="3933825"/>
            <a:ext cx="51609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Introduction to percolation theory,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Stauffer and A. Aharony,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Taylor and Francis, Second Edition London 1992</a:t>
            </a:r>
          </a:p>
        </p:txBody>
      </p:sp>
    </p:spTree>
    <p:extLst>
      <p:ext uri="{BB962C8B-B14F-4D97-AF65-F5344CB8AC3E}">
        <p14:creationId xmlns:p14="http://schemas.microsoft.com/office/powerpoint/2010/main" val="4074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609600"/>
          </a:xfrm>
          <a:ln w="12700"/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Úlohy </a:t>
            </a:r>
            <a:r>
              <a:rPr lang="cs-CZ" dirty="0" err="1"/>
              <a:t>p</a:t>
            </a:r>
            <a:r>
              <a:rPr lang="cs-CZ" dirty="0" err="1" smtClean="0"/>
              <a:t>erkol</a:t>
            </a:r>
            <a:r>
              <a:rPr lang="en-US" dirty="0" smtClean="0"/>
              <a:t>ace </a:t>
            </a:r>
            <a:endParaRPr lang="en-GB" dirty="0" smtClean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</a:endParaRPr>
          </a:p>
        </p:txBody>
      </p:sp>
      <p:sp>
        <p:nvSpPr>
          <p:cNvPr id="106500" name="TextovéPole 2"/>
          <p:cNvSpPr txBox="1">
            <a:spLocks noChangeArrowheads="1"/>
          </p:cNvSpPr>
          <p:nvPr/>
        </p:nvSpPr>
        <p:spPr bwMode="auto">
          <a:xfrm>
            <a:off x="242888" y="1125538"/>
            <a:ext cx="8386762" cy="2584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smtClean="0">
                <a:solidFill>
                  <a:srgbClr val="000000"/>
                </a:solidFill>
              </a:rPr>
              <a:t>I-1 Uzlová perkolace – práh perkolace</a:t>
            </a:r>
            <a:endParaRPr lang="cs-CZ" altLang="cs-CZ" sz="1800" b="1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Určete práh uzlové perkolace pro danou mřížku. Pomocí výpočtu pravděpodobnosti existence perkolačního klastru (tj. spanning klastru) v závislosti na pravděpodobnosti </a:t>
            </a:r>
            <a:r>
              <a:rPr lang="en-US" altLang="cs-CZ" sz="1800" i="1" smtClean="0">
                <a:solidFill>
                  <a:srgbClr val="000000"/>
                </a:solidFill>
              </a:rPr>
              <a:t>p</a:t>
            </a:r>
            <a:r>
              <a:rPr lang="en-US" altLang="cs-CZ" sz="1800" smtClean="0">
                <a:solidFill>
                  <a:srgbClr val="000000"/>
                </a:solidFill>
              </a:rPr>
              <a:t> obsazení uzlu pro různé velikosti </a:t>
            </a:r>
            <a:r>
              <a:rPr lang="en-US" altLang="cs-CZ" sz="1800" i="1" smtClean="0">
                <a:solidFill>
                  <a:srgbClr val="000000"/>
                </a:solidFill>
              </a:rPr>
              <a:t>L</a:t>
            </a:r>
            <a:r>
              <a:rPr lang="en-US" altLang="cs-CZ" sz="1800" smtClean="0">
                <a:solidFill>
                  <a:srgbClr val="000000"/>
                </a:solidFill>
              </a:rPr>
              <a:t> mřížky odhadněte práh perkolace </a:t>
            </a:r>
            <a:r>
              <a:rPr lang="en-US" altLang="cs-CZ" sz="1800" i="1" smtClean="0">
                <a:solidFill>
                  <a:srgbClr val="000000"/>
                </a:solidFill>
              </a:rPr>
              <a:t>p</a:t>
            </a:r>
            <a:r>
              <a:rPr lang="en-US" altLang="cs-CZ" sz="1800" i="1" baseline="-25000" smtClean="0">
                <a:solidFill>
                  <a:srgbClr val="000000"/>
                </a:solidFill>
              </a:rPr>
              <a:t>c</a:t>
            </a:r>
            <a:r>
              <a:rPr lang="en-US" altLang="cs-CZ" sz="1800" smtClean="0">
                <a:solidFill>
                  <a:srgbClr val="000000"/>
                </a:solidFill>
              </a:rPr>
              <a:t>.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Základní varianta: Uvažujte čtvercovou mřížku </a:t>
            </a:r>
            <a:r>
              <a:rPr lang="en-US" altLang="cs-CZ" sz="1800" i="1" smtClean="0">
                <a:solidFill>
                  <a:srgbClr val="000000"/>
                </a:solidFill>
              </a:rPr>
              <a:t>L x L</a:t>
            </a:r>
            <a:r>
              <a:rPr lang="en-US" altLang="cs-CZ" sz="1800" smtClean="0">
                <a:solidFill>
                  <a:srgbClr val="000000"/>
                </a:solidFill>
              </a:rPr>
              <a:t> pro </a:t>
            </a:r>
            <a:r>
              <a:rPr lang="en-US" altLang="cs-CZ" sz="1800" i="1" smtClean="0">
                <a:solidFill>
                  <a:srgbClr val="000000"/>
                </a:solidFill>
              </a:rPr>
              <a:t>L</a:t>
            </a:r>
            <a:r>
              <a:rPr lang="en-US" altLang="cs-CZ" sz="1800" smtClean="0">
                <a:solidFill>
                  <a:srgbClr val="000000"/>
                </a:solidFill>
              </a:rPr>
              <a:t> =16, 32 , 64, 128 (…). Určete práh perkolace jako průsečík funkc</a:t>
            </a:r>
            <a:r>
              <a:rPr lang="cs-CZ" altLang="cs-CZ" sz="1800" smtClean="0">
                <a:solidFill>
                  <a:srgbClr val="000000"/>
                </a:solidFill>
              </a:rPr>
              <a:t>í</a:t>
            </a:r>
            <a:r>
              <a:rPr lang="en-US" altLang="cs-CZ" sz="1800" smtClean="0">
                <a:solidFill>
                  <a:srgbClr val="000000"/>
                </a:solidFill>
              </a:rPr>
              <a:t> pro různé velikosti.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Bonus</a:t>
            </a:r>
            <a:r>
              <a:rPr lang="cs-CZ" altLang="cs-CZ" sz="1800" smtClean="0">
                <a:solidFill>
                  <a:srgbClr val="000000"/>
                </a:solidFill>
              </a:rPr>
              <a:t>: </a:t>
            </a:r>
            <a:r>
              <a:rPr lang="en-US" altLang="cs-CZ" sz="1800" smtClean="0">
                <a:solidFill>
                  <a:srgbClr val="000000"/>
                </a:solidFill>
              </a:rPr>
              <a:t>Proveďte totéž pro trojúhelníkovou nebo šestiúhelníkovou mřížku</a:t>
            </a:r>
            <a:r>
              <a:rPr lang="cs-CZ" altLang="cs-CZ" sz="1800" smtClean="0">
                <a:solidFill>
                  <a:srgbClr val="000000"/>
                </a:solidFill>
              </a:rPr>
              <a:t>.</a:t>
            </a:r>
            <a:r>
              <a:rPr lang="en-US" altLang="cs-CZ" sz="1800" smtClean="0">
                <a:solidFill>
                  <a:srgbClr val="FFFFFF"/>
                </a:solidFill>
              </a:rPr>
              <a:t>.</a:t>
            </a:r>
            <a:endParaRPr lang="cs-CZ" altLang="cs-CZ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106501" name="TextovéPole 3"/>
          <p:cNvSpPr txBox="1">
            <a:spLocks noChangeArrowheads="1"/>
          </p:cNvSpPr>
          <p:nvPr/>
        </p:nvSpPr>
        <p:spPr bwMode="auto">
          <a:xfrm>
            <a:off x="207963" y="3895725"/>
            <a:ext cx="8667750" cy="2032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smtClean="0">
                <a:solidFill>
                  <a:srgbClr val="000000"/>
                </a:solidFill>
              </a:rPr>
              <a:t>I-2 Uzlová perkolace – rozdělení klastrů</a:t>
            </a:r>
            <a:endParaRPr lang="cs-CZ" altLang="cs-CZ" sz="1800" b="1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Užitím Hoshen-Kopelmanova algoritmu spočt</a:t>
            </a:r>
            <a:r>
              <a:rPr lang="cs-CZ" altLang="cs-CZ" sz="1800" smtClean="0">
                <a:solidFill>
                  <a:srgbClr val="000000"/>
                </a:solidFill>
              </a:rPr>
              <a:t>ě</a:t>
            </a:r>
            <a:r>
              <a:rPr lang="en-US" altLang="cs-CZ" sz="1800" smtClean="0">
                <a:solidFill>
                  <a:srgbClr val="000000"/>
                </a:solidFill>
              </a:rPr>
              <a:t>te rozdělení velikostí klastrů při 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uzlové perkolaci. Uvažujte čtvercovou mřížku </a:t>
            </a:r>
            <a:r>
              <a:rPr lang="en-US" altLang="cs-CZ" sz="1800" i="1" smtClean="0">
                <a:solidFill>
                  <a:srgbClr val="000000"/>
                </a:solidFill>
              </a:rPr>
              <a:t>L x L</a:t>
            </a:r>
            <a:r>
              <a:rPr lang="en-US" altLang="cs-CZ" sz="1800" smtClean="0">
                <a:solidFill>
                  <a:srgbClr val="000000"/>
                </a:solidFill>
              </a:rPr>
              <a:t> s </a:t>
            </a:r>
            <a:r>
              <a:rPr lang="en-US" altLang="cs-CZ" sz="1800" i="1" smtClean="0">
                <a:solidFill>
                  <a:srgbClr val="000000"/>
                </a:solidFill>
              </a:rPr>
              <a:t>L</a:t>
            </a:r>
            <a:r>
              <a:rPr lang="en-US" altLang="cs-CZ" sz="1800" smtClean="0">
                <a:solidFill>
                  <a:srgbClr val="000000"/>
                </a:solidFill>
              </a:rPr>
              <a:t> = 64, pro pravděpodobnosti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 </a:t>
            </a:r>
            <a:r>
              <a:rPr lang="en-US" altLang="cs-CZ" sz="1800" i="1" smtClean="0">
                <a:solidFill>
                  <a:srgbClr val="000000"/>
                </a:solidFill>
              </a:rPr>
              <a:t>p</a:t>
            </a:r>
            <a:r>
              <a:rPr lang="en-US" altLang="cs-CZ" sz="1800" smtClean="0">
                <a:solidFill>
                  <a:srgbClr val="000000"/>
                </a:solidFill>
              </a:rPr>
              <a:t> v okolí prahu perkolace. Vyneste střední hodnotu hmotnosti klastru (druhý 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moment rozdělení velikostí klastrů) jako funkc</a:t>
            </a:r>
            <a:r>
              <a:rPr lang="cs-CZ" altLang="cs-CZ" sz="1800" smtClean="0">
                <a:solidFill>
                  <a:srgbClr val="000000"/>
                </a:solidFill>
              </a:rPr>
              <a:t>i</a:t>
            </a:r>
            <a:r>
              <a:rPr lang="en-US" altLang="cs-CZ" sz="1800" smtClean="0">
                <a:solidFill>
                  <a:srgbClr val="000000"/>
                </a:solidFill>
              </a:rPr>
              <a:t> pravděpodobnosti </a:t>
            </a:r>
            <a:r>
              <a:rPr lang="en-US" altLang="cs-CZ" sz="1800" i="1" smtClean="0">
                <a:solidFill>
                  <a:srgbClr val="000000"/>
                </a:solidFill>
              </a:rPr>
              <a:t>p</a:t>
            </a:r>
            <a:r>
              <a:rPr lang="en-US" altLang="cs-CZ" sz="1800" smtClean="0">
                <a:solidFill>
                  <a:srgbClr val="000000"/>
                </a:solidFill>
              </a:rPr>
              <a:t> v okolí 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smtClean="0">
                <a:solidFill>
                  <a:srgbClr val="000000"/>
                </a:solidFill>
              </a:rPr>
              <a:t>prahu perkolace.</a:t>
            </a:r>
            <a:endParaRPr lang="cs-CZ" altLang="cs-CZ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60350"/>
            <a:ext cx="7772400" cy="1447800"/>
          </a:xfrm>
        </p:spPr>
        <p:txBody>
          <a:bodyPr anchor="b" anchorCtr="1"/>
          <a:lstStyle/>
          <a:p>
            <a:pPr algn="ctr" eaLnBrk="1" hangingPunct="1">
              <a:defRPr/>
            </a:pPr>
            <a:r>
              <a:rPr lang="cs-CZ" smtClean="0">
                <a:solidFill>
                  <a:schemeClr val="bg2"/>
                </a:solidFill>
              </a:rPr>
              <a:t>Podmínka egodicity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z="1800" smtClean="0">
                <a:solidFill>
                  <a:schemeClr val="tx1"/>
                </a:solidFill>
              </a:rPr>
              <a:t/>
            </a:r>
            <a:br>
              <a:rPr lang="en-GB" sz="18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rgbClr val="CC00FF"/>
                </a:solidFill>
              </a:rPr>
              <a:t> </a:t>
            </a: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1" name="Picture 4" descr="ergodicka-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85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115888"/>
            <a:ext cx="7924800" cy="6096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effectLst/>
              </a:rPr>
              <a:t>Hoshenův-Kopelmanův algoritmus</a:t>
            </a:r>
            <a:r>
              <a:rPr lang="en-US" altLang="cs-CZ" sz="4000" smtClean="0">
                <a:effectLst/>
              </a:rPr>
              <a:t> </a:t>
            </a:r>
            <a:endParaRPr lang="en-GB" altLang="cs-CZ" sz="4000" smtClean="0">
              <a:effectLst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752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9675"/>
            <a:ext cx="28384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2876550" y="2222500"/>
            <a:ext cx="571500" cy="1800225"/>
          </a:xfrm>
          <a:prstGeom prst="straightConnector1">
            <a:avLst/>
          </a:pr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6" name="TextovéPole 2"/>
          <p:cNvSpPr txBox="1">
            <a:spLocks noChangeArrowheads="1"/>
          </p:cNvSpPr>
          <p:nvPr/>
        </p:nvSpPr>
        <p:spPr bwMode="auto">
          <a:xfrm>
            <a:off x="3306763" y="765175"/>
            <a:ext cx="565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J. Hoshen R. Kopelman, Phys. Rev. B 14 (1976) 3428</a:t>
            </a:r>
          </a:p>
        </p:txBody>
      </p:sp>
      <p:sp>
        <p:nvSpPr>
          <p:cNvPr id="107527" name="TextovéPole 2"/>
          <p:cNvSpPr txBox="1">
            <a:spLocks noChangeArrowheads="1"/>
          </p:cNvSpPr>
          <p:nvPr/>
        </p:nvSpPr>
        <p:spPr bwMode="auto">
          <a:xfrm>
            <a:off x="3355975" y="1133475"/>
            <a:ext cx="572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Počítejme počet klastrů po řádcích.</a:t>
            </a:r>
          </a:p>
        </p:txBody>
      </p:sp>
      <p:sp>
        <p:nvSpPr>
          <p:cNvPr id="107528" name="TextovéPole 2"/>
          <p:cNvSpPr txBox="1">
            <a:spLocks noChangeArrowheads="1"/>
          </p:cNvSpPr>
          <p:nvPr/>
        </p:nvSpPr>
        <p:spPr bwMode="auto">
          <a:xfrm>
            <a:off x="3425825" y="1657350"/>
            <a:ext cx="484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Konflikt při číslování vyřešíme</a:t>
            </a:r>
          </a:p>
        </p:txBody>
      </p:sp>
    </p:spTree>
    <p:extLst>
      <p:ext uri="{BB962C8B-B14F-4D97-AF65-F5344CB8AC3E}">
        <p14:creationId xmlns:p14="http://schemas.microsoft.com/office/powerpoint/2010/main" val="18378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115888"/>
            <a:ext cx="7924800" cy="6096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effectLst/>
              </a:rPr>
              <a:t>Hoshenův-Kopelmanův algoritmus</a:t>
            </a:r>
            <a:r>
              <a:rPr lang="en-US" altLang="cs-CZ" sz="4000" smtClean="0">
                <a:effectLst/>
              </a:rPr>
              <a:t> </a:t>
            </a:r>
            <a:endParaRPr lang="en-GB" altLang="cs-CZ" sz="4000" smtClean="0">
              <a:effectLst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854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9675"/>
            <a:ext cx="28384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ovéPole 2"/>
          <p:cNvSpPr txBox="1">
            <a:spLocks noChangeArrowheads="1"/>
          </p:cNvSpPr>
          <p:nvPr/>
        </p:nvSpPr>
        <p:spPr bwMode="auto">
          <a:xfrm>
            <a:off x="3578225" y="2265363"/>
            <a:ext cx="53863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zavedením další proměnné 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značky pro postupné číslování klastrů.</a:t>
            </a:r>
          </a:p>
        </p:txBody>
      </p:sp>
      <p:sp>
        <p:nvSpPr>
          <p:cNvPr id="108550" name="TextovéPole 6"/>
          <p:cNvSpPr txBox="1">
            <a:spLocks noChangeArrowheads="1"/>
          </p:cNvSpPr>
          <p:nvPr/>
        </p:nvSpPr>
        <p:spPr bwMode="auto">
          <a:xfrm>
            <a:off x="5726113" y="3703638"/>
            <a:ext cx="149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N(2) = 1</a:t>
            </a:r>
          </a:p>
        </p:txBody>
      </p:sp>
      <p:sp>
        <p:nvSpPr>
          <p:cNvPr id="108551" name="TextovéPole 7"/>
          <p:cNvSpPr txBox="1">
            <a:spLocks noChangeArrowheads="1"/>
          </p:cNvSpPr>
          <p:nvPr/>
        </p:nvSpPr>
        <p:spPr bwMode="auto">
          <a:xfrm>
            <a:off x="7470775" y="3700463"/>
            <a:ext cx="149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N(1) = 1</a:t>
            </a:r>
          </a:p>
        </p:txBody>
      </p:sp>
      <p:sp>
        <p:nvSpPr>
          <p:cNvPr id="108552" name="TextovéPole 8"/>
          <p:cNvSpPr txBox="1">
            <a:spLocks noChangeArrowheads="1"/>
          </p:cNvSpPr>
          <p:nvPr/>
        </p:nvSpPr>
        <p:spPr bwMode="auto">
          <a:xfrm>
            <a:off x="4029075" y="3716338"/>
            <a:ext cx="149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N(3) = 2</a:t>
            </a:r>
          </a:p>
        </p:txBody>
      </p:sp>
      <p:sp>
        <p:nvSpPr>
          <p:cNvPr id="108553" name="TextovéPole 9"/>
          <p:cNvSpPr txBox="1">
            <a:spLocks noChangeArrowheads="1"/>
          </p:cNvSpPr>
          <p:nvPr/>
        </p:nvSpPr>
        <p:spPr bwMode="auto">
          <a:xfrm>
            <a:off x="4184650" y="4416425"/>
            <a:ext cx="417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Výsledek po přečíslování: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029075" y="4913313"/>
            <a:ext cx="260826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1   0   1   0   1</a:t>
            </a:r>
          </a:p>
          <a:p>
            <a:pPr marL="514350" indent="-514350">
              <a:buFontTx/>
              <a:buAutoNum type="arabicPlain"/>
              <a:defRPr/>
            </a:pP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0   1   1   1</a:t>
            </a:r>
          </a:p>
          <a:p>
            <a:pPr>
              <a:defRPr/>
            </a:pP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1   1   1   1   0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876550" y="2222500"/>
            <a:ext cx="571500" cy="1800225"/>
          </a:xfrm>
          <a:prstGeom prst="straightConnector1">
            <a:avLst/>
          </a:pr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6" name="TextovéPole 2"/>
          <p:cNvSpPr txBox="1">
            <a:spLocks noChangeArrowheads="1"/>
          </p:cNvSpPr>
          <p:nvPr/>
        </p:nvSpPr>
        <p:spPr bwMode="auto">
          <a:xfrm>
            <a:off x="3306763" y="765175"/>
            <a:ext cx="565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J. Hoshen R. Kopelman, Phys. Rev. B 14 (1976) 3428</a:t>
            </a:r>
          </a:p>
        </p:txBody>
      </p:sp>
      <p:sp>
        <p:nvSpPr>
          <p:cNvPr id="108557" name="TextovéPole 2"/>
          <p:cNvSpPr txBox="1">
            <a:spLocks noChangeArrowheads="1"/>
          </p:cNvSpPr>
          <p:nvPr/>
        </p:nvSpPr>
        <p:spPr bwMode="auto">
          <a:xfrm>
            <a:off x="3355975" y="1133475"/>
            <a:ext cx="572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Počítejme počet klastrů po řádcích.</a:t>
            </a:r>
          </a:p>
        </p:txBody>
      </p:sp>
      <p:sp>
        <p:nvSpPr>
          <p:cNvPr id="108558" name="TextovéPole 2"/>
          <p:cNvSpPr txBox="1">
            <a:spLocks noChangeArrowheads="1"/>
          </p:cNvSpPr>
          <p:nvPr/>
        </p:nvSpPr>
        <p:spPr bwMode="auto">
          <a:xfrm>
            <a:off x="3425825" y="1657350"/>
            <a:ext cx="484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smtClean="0">
                <a:solidFill>
                  <a:srgbClr val="000000"/>
                </a:solidFill>
                <a:cs typeface="Arial" pitchFamily="34" charset="0"/>
              </a:rPr>
              <a:t>Konflikt při číslování vyřešíme</a:t>
            </a:r>
          </a:p>
        </p:txBody>
      </p:sp>
    </p:spTree>
    <p:extLst>
      <p:ext uri="{BB962C8B-B14F-4D97-AF65-F5344CB8AC3E}">
        <p14:creationId xmlns:p14="http://schemas.microsoft.com/office/powerpoint/2010/main" val="4060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95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81250"/>
            <a:ext cx="59039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60350"/>
            <a:ext cx="7370762" cy="1873250"/>
          </a:xfrm>
          <a:ln w="12700"/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Pravděpodobnost existence </a:t>
            </a:r>
            <a:br>
              <a:rPr lang="cs-CZ" sz="4000" dirty="0" smtClean="0"/>
            </a:br>
            <a:r>
              <a:rPr lang="cs-CZ" sz="4000" dirty="0" err="1" smtClean="0"/>
              <a:t>spanning</a:t>
            </a:r>
            <a:r>
              <a:rPr lang="cs-CZ" sz="4000" dirty="0" smtClean="0"/>
              <a:t> klastru vs. pravděpodobnost obsazení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34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-1273175"/>
            <a:ext cx="6392863" cy="904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0596" name="Picture 2" descr="blockedS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5122863"/>
            <a:ext cx="14795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0"/>
            <a:ext cx="5603876" cy="773113"/>
          </a:xfrm>
          <a:solidFill>
            <a:schemeClr val="tx1"/>
          </a:solidFill>
          <a:ln w="12700"/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/>
              <a:t>Perkol</a:t>
            </a:r>
            <a:r>
              <a:rPr lang="en-US" sz="3600" dirty="0" smtClean="0"/>
              <a:t>ace</a:t>
            </a:r>
            <a:r>
              <a:rPr lang="cs-CZ" sz="3600" dirty="0" smtClean="0"/>
              <a:t> blokujících uzlů</a:t>
            </a:r>
            <a:r>
              <a:rPr lang="en-US" sz="3600" dirty="0" smtClean="0"/>
              <a:t> </a:t>
            </a:r>
            <a:endParaRPr lang="en-GB" sz="3600" dirty="0" smtClean="0"/>
          </a:p>
        </p:txBody>
      </p:sp>
      <p:sp>
        <p:nvSpPr>
          <p:cNvPr id="110598" name="Obdélník 1"/>
          <p:cNvSpPr>
            <a:spLocks noChangeArrowheads="1"/>
          </p:cNvSpPr>
          <p:nvPr/>
        </p:nvSpPr>
        <p:spPr bwMode="auto">
          <a:xfrm>
            <a:off x="0" y="773113"/>
            <a:ext cx="5327650" cy="4154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Simulujte s užitím následujícího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modelu: na čtvercové mřížce se deponují nečistoty s koncentrací  c</a:t>
            </a:r>
            <a:r>
              <a:rPr lang="pl-PL" altLang="cs-CZ" sz="2400" baseline="-25000" smtClean="0">
                <a:solidFill>
                  <a:srgbClr val="000000"/>
                </a:solidFill>
              </a:rPr>
              <a:t>O</a:t>
            </a:r>
            <a:r>
              <a:rPr lang="pl-PL" altLang="cs-CZ" sz="2400" smtClean="0">
                <a:solidFill>
                  <a:srgbClr val="000000"/>
                </a:solidFill>
              </a:rPr>
              <a:t>  (každá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nečistota na jednom uzlu, tj. nemohou se deponovat na sebe). Krátko-dosahová repulsivní interakce se popíše blokováním (zakázáním)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uzlů v nejbližším okolí. Určete práh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perkolace pro koncentraci c</a:t>
            </a:r>
            <a:r>
              <a:rPr lang="pl-PL" altLang="cs-CZ" sz="2400" baseline="-25000" smtClean="0">
                <a:solidFill>
                  <a:srgbClr val="000000"/>
                </a:solidFill>
              </a:rPr>
              <a:t>O</a:t>
            </a:r>
            <a:r>
              <a:rPr lang="pl-PL" altLang="cs-CZ" sz="2400" smtClean="0">
                <a:solidFill>
                  <a:srgbClr val="000000"/>
                </a:solidFill>
              </a:rPr>
              <a:t>, kdy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2400" smtClean="0">
                <a:solidFill>
                  <a:srgbClr val="000000"/>
                </a:solidFill>
              </a:rPr>
              <a:t>dojde k perkolaci blokovaných uzlů. </a:t>
            </a:r>
            <a:endParaRPr lang="cs-CZ" altLang="cs-CZ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41525" y="475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69925" y="44450"/>
            <a:ext cx="77724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N-částicový systém spojitý nebo diskrétní </a:t>
            </a:r>
            <a:endParaRPr lang="en-GB" sz="400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9876" name="TextovéPole 2"/>
          <p:cNvSpPr txBox="1">
            <a:spLocks noChangeArrowheads="1"/>
          </p:cNvSpPr>
          <p:nvPr/>
        </p:nvSpPr>
        <p:spPr bwMode="auto">
          <a:xfrm>
            <a:off x="409575" y="4600576"/>
            <a:ext cx="3097212" cy="522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Diskrétní modely </a:t>
            </a:r>
            <a:endParaRPr lang="cs-CZ" altLang="cs-CZ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877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55975"/>
              </p:ext>
            </p:extLst>
          </p:nvPr>
        </p:nvGraphicFramePr>
        <p:xfrm>
          <a:off x="3311525" y="3525838"/>
          <a:ext cx="4500563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3525838"/>
                        <a:ext cx="4500563" cy="11668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ovéPole 2"/>
          <p:cNvSpPr txBox="1">
            <a:spLocks noChangeArrowheads="1"/>
          </p:cNvSpPr>
          <p:nvPr/>
        </p:nvSpPr>
        <p:spPr bwMode="auto">
          <a:xfrm>
            <a:off x="578307" y="1987550"/>
            <a:ext cx="4271963" cy="646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STAV </a:t>
            </a:r>
            <a:r>
              <a:rPr lang="en-US" altLang="cs-CZ" sz="36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altLang="cs-CZ" sz="2800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altLang="cs-CZ" sz="1800" i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9" name="TextovéPole 2"/>
          <p:cNvSpPr txBox="1">
            <a:spLocks noChangeArrowheads="1"/>
          </p:cNvSpPr>
          <p:nvPr/>
        </p:nvSpPr>
        <p:spPr bwMode="auto">
          <a:xfrm>
            <a:off x="543781" y="2852936"/>
            <a:ext cx="2735263" cy="52228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Spojité modely</a:t>
            </a:r>
            <a:endParaRPr lang="cs-CZ" altLang="cs-CZ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88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96103"/>
              </p:ext>
            </p:extLst>
          </p:nvPr>
        </p:nvGraphicFramePr>
        <p:xfrm>
          <a:off x="3178175" y="5373688"/>
          <a:ext cx="46355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5" imgW="1130040" imgH="304560" progId="Equation.DSMT4">
                  <p:embed/>
                </p:oleObj>
              </mc:Choice>
              <mc:Fallback>
                <p:oleObj name="Equation" r:id="rId5" imgW="1130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373688"/>
                        <a:ext cx="4635500" cy="823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9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792162"/>
          </a:xfrm>
        </p:spPr>
        <p:txBody>
          <a:bodyPr anchor="ctr"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0000"/>
                </a:solidFill>
                <a:effectLst/>
              </a:rPr>
              <a:t>Termodynamické Monte Carlo</a:t>
            </a:r>
            <a:r>
              <a:rPr lang="en-GB" sz="4000" smtClean="0">
                <a:solidFill>
                  <a:srgbClr val="FF0000"/>
                </a:solidFill>
                <a:effectLst/>
              </a:rPr>
              <a:t> </a:t>
            </a:r>
            <a:r>
              <a:rPr lang="en-GB" sz="1600" smtClean="0">
                <a:solidFill>
                  <a:schemeClr val="tx1"/>
                </a:solidFill>
                <a:effectLst/>
              </a:rPr>
              <a:t/>
            </a:r>
            <a:br>
              <a:rPr lang="en-GB" sz="1600" smtClean="0">
                <a:solidFill>
                  <a:schemeClr val="tx1"/>
                </a:solidFill>
                <a:effectLst/>
              </a:rPr>
            </a:br>
            <a:r>
              <a:rPr lang="en-GB" sz="1800" smtClean="0">
                <a:solidFill>
                  <a:srgbClr val="CC00FF"/>
                </a:solidFill>
                <a:effectLst/>
              </a:rPr>
              <a:t> </a:t>
            </a:r>
            <a:endParaRPr lang="cs-CZ" sz="1800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793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Cíl: výpočet termodynamických vlastností, např. střední hodnotu energie etc.</a:t>
            </a:r>
            <a:endParaRPr lang="en-US" altLang="cs-CZ" sz="1800">
              <a:solidFill>
                <a:srgbClr val="000000"/>
              </a:solidFill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25475" y="1412875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Systém popsán: klasickým hamiltoniánem </a:t>
            </a:r>
            <a:r>
              <a:rPr lang="cs-CZ" altLang="cs-CZ" sz="2000" b="1" i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cs-CZ" altLang="cs-CZ" sz="1800">
                <a:solidFill>
                  <a:srgbClr val="000000"/>
                </a:solidFill>
              </a:rPr>
              <a:t> a stavy </a:t>
            </a:r>
            <a:r>
              <a:rPr lang="cs-CZ" altLang="cs-CZ" sz="2000" b="1" i="1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cs-CZ" altLang="cs-CZ" sz="2000">
                <a:solidFill>
                  <a:srgbClr val="000000"/>
                </a:solidFill>
              </a:rPr>
              <a:t>s rozdělením </a:t>
            </a:r>
            <a:r>
              <a:rPr lang="cs-CZ" altLang="cs-CZ" sz="2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cs-CZ" altLang="cs-CZ" sz="2000">
                <a:solidFill>
                  <a:srgbClr val="000000"/>
                </a:solidFill>
              </a:rPr>
              <a:t>)</a:t>
            </a:r>
            <a:endParaRPr lang="en-US" altLang="cs-CZ" sz="2000">
              <a:solidFill>
                <a:srgbClr val="000000"/>
              </a:solidFill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54038" y="2671763"/>
            <a:ext cx="194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Střední hodnota: </a:t>
            </a:r>
            <a:endParaRPr lang="en-US" altLang="cs-CZ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9702" name="Object 7"/>
          <p:cNvGraphicFramePr>
            <a:graphicFrameLocks noChangeAspect="1"/>
          </p:cNvGraphicFramePr>
          <p:nvPr/>
        </p:nvGraphicFramePr>
        <p:xfrm>
          <a:off x="3492500" y="2724150"/>
          <a:ext cx="42433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3" imgW="1524000" imgH="304800" progId="Equation.DSMT4">
                  <p:embed/>
                </p:oleObj>
              </mc:Choice>
              <mc:Fallback>
                <p:oleObj name="Equation" r:id="rId3" imgW="1524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24150"/>
                        <a:ext cx="42433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4271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změna míry pro preferenční vzorkování: </a:t>
            </a:r>
            <a:endParaRPr lang="en-US" altLang="cs-CZ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9704" name="Object 9"/>
          <p:cNvGraphicFramePr>
            <a:graphicFrameLocks noChangeAspect="1"/>
          </p:cNvGraphicFramePr>
          <p:nvPr/>
        </p:nvGraphicFramePr>
        <p:xfrm>
          <a:off x="5580063" y="3813175"/>
          <a:ext cx="33480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5" imgW="1777229" imgH="393529" progId="Equation.DSMT4">
                  <p:embed/>
                </p:oleObj>
              </mc:Choice>
              <mc:Fallback>
                <p:oleObj name="Equation" r:id="rId5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813175"/>
                        <a:ext cx="33480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0"/>
          <p:cNvGraphicFramePr>
            <a:graphicFrameLocks noChangeAspect="1"/>
          </p:cNvGraphicFramePr>
          <p:nvPr/>
        </p:nvGraphicFramePr>
        <p:xfrm>
          <a:off x="971550" y="3867150"/>
          <a:ext cx="417671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Equation" r:id="rId7" imgW="1892300" imgH="469900" progId="Equation.DSMT4">
                  <p:embed/>
                </p:oleObj>
              </mc:Choice>
              <mc:Fallback>
                <p:oleObj name="Equation" r:id="rId7" imgW="1892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7150"/>
                        <a:ext cx="417671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531813" y="4989513"/>
            <a:ext cx="1751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odhad pro MC: </a:t>
            </a:r>
            <a:endParaRPr lang="en-US" altLang="cs-CZ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9707" name="Object 12"/>
          <p:cNvGraphicFramePr>
            <a:graphicFrameLocks noChangeAspect="1"/>
          </p:cNvGraphicFramePr>
          <p:nvPr/>
        </p:nvGraphicFramePr>
        <p:xfrm>
          <a:off x="657225" y="5402263"/>
          <a:ext cx="36861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9" imgW="1689100" imgH="469900" progId="Equation.DSMT4">
                  <p:embed/>
                </p:oleObj>
              </mc:Choice>
              <mc:Fallback>
                <p:oleObj name="Equation" r:id="rId9" imgW="1689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402263"/>
                        <a:ext cx="36861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3"/>
          <p:cNvGraphicFramePr>
            <a:graphicFrameLocks noChangeAspect="1"/>
          </p:cNvGraphicFramePr>
          <p:nvPr/>
        </p:nvGraphicFramePr>
        <p:xfrm>
          <a:off x="5697538" y="5445125"/>
          <a:ext cx="26622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11" imgW="1218671" imgH="431613" progId="Equation.DSMT4">
                  <p:embed/>
                </p:oleObj>
              </mc:Choice>
              <mc:Fallback>
                <p:oleObj name="Equation" r:id="rId11" imgW="1218671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5445125"/>
                        <a:ext cx="2662237" cy="944563"/>
                      </a:xfrm>
                      <a:prstGeom prst="rect">
                        <a:avLst/>
                      </a:prstGeom>
                      <a:solidFill>
                        <a:srgbClr val="FFA366"/>
                      </a:solidFill>
                      <a:ln w="15875">
                        <a:solidFill>
                          <a:schemeClr val="tx1"/>
                        </a:solidFill>
                        <a:bevel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5697538" y="4860925"/>
            <a:ext cx="234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cs typeface="Tahoma" pitchFamily="34" charset="0"/>
              </a:rPr>
              <a:t>pro</a:t>
            </a:r>
            <a:r>
              <a:rPr lang="cs-CZ" altLang="cs-CZ" sz="18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altLang="cs-CZ" sz="24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cs-CZ" altLang="cs-CZ" sz="2000">
                <a:solidFill>
                  <a:srgbClr val="000000"/>
                </a:solidFill>
              </a:rPr>
              <a:t>)</a:t>
            </a:r>
            <a:r>
              <a:rPr lang="en-US" altLang="cs-CZ" sz="1800">
                <a:solidFill>
                  <a:srgbClr val="000000"/>
                </a:solidFill>
              </a:rPr>
              <a:t> = </a:t>
            </a:r>
            <a:r>
              <a:rPr lang="cs-CZ" altLang="cs-CZ" sz="2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cs-CZ" altLang="cs-CZ" sz="2000">
                <a:solidFill>
                  <a:srgbClr val="000000"/>
                </a:solidFill>
              </a:rPr>
              <a:t>)</a:t>
            </a:r>
            <a:r>
              <a:rPr lang="en-US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: </a:t>
            </a:r>
            <a:endParaRPr lang="en-US" altLang="cs-CZ" sz="1800">
              <a:solidFill>
                <a:srgbClr val="000000"/>
              </a:solidFill>
            </a:endParaRPr>
          </a:p>
        </p:txBody>
      </p:sp>
      <p:graphicFrame>
        <p:nvGraphicFramePr>
          <p:cNvPr id="29710" name="Objekt 2"/>
          <p:cNvGraphicFramePr>
            <a:graphicFrameLocks noChangeAspect="1"/>
          </p:cNvGraphicFramePr>
          <p:nvPr/>
        </p:nvGraphicFramePr>
        <p:xfrm>
          <a:off x="1128713" y="1989138"/>
          <a:ext cx="67706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13" imgW="2984500" imgH="304800" progId="Equation.DSMT4">
                  <p:embed/>
                </p:oleObj>
              </mc:Choice>
              <mc:Fallback>
                <p:oleObj name="Equation" r:id="rId13" imgW="2984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989138"/>
                        <a:ext cx="67706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0"/>
            <a:ext cx="260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latin typeface="Arial" charset="0"/>
              </a:rPr>
              <a:t>Matice přechodu</a:t>
            </a:r>
            <a:endParaRPr lang="en-US" altLang="cs-CZ" sz="24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68538" y="549275"/>
          <a:ext cx="489743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3" imgW="2514600" imgH="1219200" progId="Equation.DSMT4">
                  <p:embed/>
                </p:oleObj>
              </mc:Choice>
              <mc:Fallback>
                <p:oleObj name="Equation" r:id="rId3" imgW="2514600" imgH="121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49275"/>
                        <a:ext cx="4897437" cy="23733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492500" y="2997200"/>
          <a:ext cx="44497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997200"/>
                        <a:ext cx="44497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Metropolis</a:t>
            </a:r>
            <a:endParaRPr lang="en-US" alt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47813" y="2924175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charset="0"/>
              </a:rPr>
              <a:t>kompaktně:</a:t>
            </a:r>
            <a:endParaRPr lang="en-US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11188" y="35004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Barker</a:t>
            </a:r>
            <a:endParaRPr lang="en-US" altLang="cs-CZ" sz="2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1935163" y="4292600"/>
          <a:ext cx="4954587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7" imgW="2286000" imgH="863600" progId="Equation.DSMT4">
                  <p:embed/>
                </p:oleObj>
              </mc:Choice>
              <mc:Fallback>
                <p:oleObj name="Equation" r:id="rId7" imgW="22860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292600"/>
                        <a:ext cx="4954587" cy="1871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4624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Náhodná čísla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024" y="3103513"/>
            <a:ext cx="820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</a:rPr>
              <a:t>Proto generujeme sami pomocí programu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- generátory náhodných čísel </a:t>
            </a:r>
            <a:r>
              <a:rPr lang="cs-CZ" sz="2000" dirty="0" smtClean="0">
                <a:solidFill>
                  <a:srgbClr val="000000"/>
                </a:solidFill>
              </a:rPr>
              <a:t>přesněji pseudonáhodných  čísel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- program je deterministický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934633"/>
            <a:ext cx="76486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0000"/>
                </a:solidFill>
              </a:rPr>
              <a:t>S</a:t>
            </a:r>
            <a:r>
              <a:rPr lang="cs-CZ" altLang="cs-CZ" dirty="0" smtClean="0">
                <a:solidFill>
                  <a:srgbClr val="000000"/>
                </a:solidFill>
              </a:rPr>
              <a:t>kutečně náhodná jsou v přírodě</a:t>
            </a:r>
            <a:r>
              <a:rPr lang="en-US" altLang="cs-CZ" dirty="0">
                <a:solidFill>
                  <a:srgbClr val="000000"/>
                </a:solidFill>
              </a:rPr>
              <a:t> </a:t>
            </a:r>
            <a:r>
              <a:rPr lang="en-US" altLang="cs-CZ" dirty="0" err="1" smtClean="0">
                <a:solidFill>
                  <a:srgbClr val="000000"/>
                </a:solidFill>
              </a:rPr>
              <a:t>nebo</a:t>
            </a:r>
            <a:r>
              <a:rPr lang="en-US" altLang="cs-CZ" dirty="0" smtClean="0">
                <a:solidFill>
                  <a:srgbClr val="000000"/>
                </a:solidFill>
              </a:rPr>
              <a:t> </a:t>
            </a:r>
            <a:endParaRPr lang="cs-CZ" altLang="cs-CZ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0000"/>
                </a:solidFill>
              </a:rPr>
              <a:t>j</a:t>
            </a:r>
            <a:r>
              <a:rPr lang="cs-CZ" altLang="cs-CZ" dirty="0" smtClean="0">
                <a:solidFill>
                  <a:srgbClr val="000000"/>
                </a:solidFill>
              </a:rPr>
              <a:t>sou získaná pomocí</a:t>
            </a:r>
            <a:r>
              <a:rPr lang="en-US" altLang="cs-CZ" dirty="0" smtClean="0">
                <a:solidFill>
                  <a:srgbClr val="000000"/>
                </a:solidFill>
              </a:rPr>
              <a:t> tech</a:t>
            </a:r>
            <a:r>
              <a:rPr lang="cs-CZ" altLang="cs-CZ" dirty="0" smtClean="0">
                <a:solidFill>
                  <a:srgbClr val="000000"/>
                </a:solidFill>
              </a:rPr>
              <a:t>n</a:t>
            </a:r>
            <a:r>
              <a:rPr lang="en-US" altLang="cs-CZ" dirty="0" smtClean="0">
                <a:solidFill>
                  <a:srgbClr val="000000"/>
                </a:solidFill>
              </a:rPr>
              <a:t>ick</a:t>
            </a:r>
            <a:r>
              <a:rPr lang="cs-CZ" altLang="cs-CZ" dirty="0" smtClean="0">
                <a:solidFill>
                  <a:srgbClr val="000000"/>
                </a:solidFill>
              </a:rPr>
              <a:t>ý</a:t>
            </a:r>
            <a:r>
              <a:rPr lang="en-US" altLang="cs-CZ" dirty="0" err="1" smtClean="0">
                <a:solidFill>
                  <a:srgbClr val="000000"/>
                </a:solidFill>
              </a:rPr>
              <a:t>ch</a:t>
            </a:r>
            <a:r>
              <a:rPr lang="en-US" altLang="cs-CZ" dirty="0" smtClean="0">
                <a:solidFill>
                  <a:srgbClr val="000000"/>
                </a:solidFill>
              </a:rPr>
              <a:t> </a:t>
            </a:r>
            <a:r>
              <a:rPr lang="en-US" altLang="cs-CZ" dirty="0" err="1" smtClean="0">
                <a:solidFill>
                  <a:srgbClr val="000000"/>
                </a:solidFill>
              </a:rPr>
              <a:t>aplikac</a:t>
            </a:r>
            <a:r>
              <a:rPr lang="cs-CZ" altLang="cs-CZ" dirty="0" smtClean="0">
                <a:solidFill>
                  <a:srgbClr val="000000"/>
                </a:solidFill>
              </a:rPr>
              <a:t>í.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 smtClean="0">
                <a:solidFill>
                  <a:srgbClr val="000000"/>
                </a:solidFill>
              </a:rPr>
              <a:t>pro použití třeba zaznamenat a pak načíst do programu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 smtClean="0">
                <a:solidFill>
                  <a:srgbClr val="000000"/>
                </a:solidFill>
              </a:rPr>
              <a:t>nepraktické, nereprodukovatelné, pomalé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09815" y="5189130"/>
            <a:ext cx="706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například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v C/C++ standardně pomocí funkcí </a:t>
            </a:r>
            <a:r>
              <a:rPr lang="cs-CZ" sz="2000" b="1" dirty="0">
                <a:solidFill>
                  <a:srgbClr val="000000"/>
                </a:solidFill>
              </a:rPr>
              <a:t>rand</a:t>
            </a:r>
            <a:r>
              <a:rPr lang="cs-CZ" sz="2000" dirty="0" smtClean="0">
                <a:solidFill>
                  <a:srgbClr val="000000"/>
                </a:solidFill>
              </a:rPr>
              <a:t> a </a:t>
            </a:r>
            <a:r>
              <a:rPr lang="cs-CZ" sz="2000" b="1" dirty="0">
                <a:solidFill>
                  <a:srgbClr val="000000"/>
                </a:solidFill>
              </a:rPr>
              <a:t>srand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9024" y="5589240"/>
            <a:ext cx="837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http://physics.ujep.cz/~mmaly/vyuka/oporaPrgB/010.html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Náhodná čísla pokračování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0968" y="2996952"/>
            <a:ext cx="7374252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Požadavky:</a:t>
            </a:r>
            <a:endParaRPr lang="cs-CZ" altLang="cs-CZ" sz="28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 smtClean="0">
                <a:solidFill>
                  <a:srgbClr val="000000"/>
                </a:solidFill>
              </a:rPr>
              <a:t>co největší perioda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 smtClean="0">
                <a:solidFill>
                  <a:srgbClr val="000000"/>
                </a:solidFill>
              </a:rPr>
              <a:t>minimální korelace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>
                <a:solidFill>
                  <a:srgbClr val="000000"/>
                </a:solidFill>
              </a:rPr>
              <a:t>e</a:t>
            </a:r>
            <a:r>
              <a:rPr lang="cs-CZ" altLang="cs-CZ" sz="2000" dirty="0" smtClean="0">
                <a:solidFill>
                  <a:srgbClr val="000000"/>
                </a:solidFill>
              </a:rPr>
              <a:t>fektivní = rychlý výpočet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sz="2000" dirty="0">
                <a:solidFill>
                  <a:srgbClr val="000000"/>
                </a:solidFill>
              </a:rPr>
              <a:t>p</a:t>
            </a:r>
            <a:r>
              <a:rPr lang="cs-CZ" sz="2000" dirty="0" smtClean="0">
                <a:solidFill>
                  <a:srgbClr val="000000"/>
                </a:solidFill>
              </a:rPr>
              <a:t>řenositelnost na různé platformy</a:t>
            </a:r>
            <a:r>
              <a:rPr lang="cs-CZ" sz="2000" dirty="0">
                <a:solidFill>
                  <a:srgbClr val="000000"/>
                </a:solidFill>
              </a:rPr>
              <a:t> 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576" y="4906635"/>
            <a:ext cx="7374252" cy="187743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0000"/>
                </a:solidFill>
              </a:rPr>
              <a:t>T</a:t>
            </a:r>
            <a:r>
              <a:rPr lang="cs-CZ" altLang="cs-CZ" dirty="0" smtClean="0">
                <a:solidFill>
                  <a:srgbClr val="000000"/>
                </a:solidFill>
              </a:rPr>
              <a:t>ypy: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- </a:t>
            </a:r>
            <a:r>
              <a:rPr lang="cs-CZ" altLang="cs-CZ" sz="2800" dirty="0">
                <a:solidFill>
                  <a:srgbClr val="000000"/>
                </a:solidFill>
              </a:rPr>
              <a:t>kongruentní </a:t>
            </a:r>
            <a:r>
              <a:rPr lang="cs-CZ" altLang="cs-CZ" sz="2800" dirty="0" smtClean="0">
                <a:solidFill>
                  <a:srgbClr val="000000"/>
                </a:solidFill>
              </a:rPr>
              <a:t>   K(C,M)      ……</a:t>
            </a:r>
            <a:endParaRPr lang="cs-CZ" altLang="cs-CZ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 smtClean="0">
                <a:solidFill>
                  <a:srgbClr val="000000"/>
                </a:solidFill>
              </a:rPr>
              <a:t>- s posuvným registrem  R(A,B,C,…)    ……</a:t>
            </a:r>
            <a:endParaRPr lang="cs-CZ" altLang="cs-CZ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0214" y="1186151"/>
            <a:ext cx="730818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Sekvence čísel, každé je generované pomocí </a:t>
            </a:r>
            <a:r>
              <a:rPr lang="cs-CZ" sz="2000" i="1" dirty="0" smtClean="0">
                <a:solidFill>
                  <a:srgbClr val="000000"/>
                </a:solidFill>
              </a:rPr>
              <a:t>n</a:t>
            </a:r>
            <a:r>
              <a:rPr lang="cs-CZ" sz="2000" dirty="0" smtClean="0">
                <a:solidFill>
                  <a:srgbClr val="000000"/>
                </a:solidFill>
              </a:rPr>
              <a:t> předchozích.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5054" y="1841014"/>
            <a:ext cx="619919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solidFill>
                  <a:srgbClr val="000000"/>
                </a:solidFill>
              </a:rPr>
              <a:t>r</a:t>
            </a:r>
            <a:r>
              <a:rPr lang="cs-CZ" sz="4000" baseline="-25000" dirty="0" err="1" smtClean="0">
                <a:solidFill>
                  <a:srgbClr val="000000"/>
                </a:solidFill>
              </a:rPr>
              <a:t>i</a:t>
            </a:r>
            <a:r>
              <a:rPr lang="cs-CZ" sz="4000" dirty="0" smtClean="0">
                <a:solidFill>
                  <a:srgbClr val="000000"/>
                </a:solidFill>
              </a:rPr>
              <a:t> = F(r</a:t>
            </a:r>
            <a:r>
              <a:rPr lang="cs-CZ" sz="4000" baseline="-25000" dirty="0" smtClean="0">
                <a:solidFill>
                  <a:srgbClr val="000000"/>
                </a:solidFill>
              </a:rPr>
              <a:t>i-1</a:t>
            </a:r>
            <a:r>
              <a:rPr lang="cs-CZ" sz="4000" dirty="0" smtClean="0">
                <a:solidFill>
                  <a:srgbClr val="000000"/>
                </a:solidFill>
              </a:rPr>
              <a:t>, r</a:t>
            </a:r>
            <a:r>
              <a:rPr lang="cs-CZ" sz="4000" baseline="-25000" dirty="0" smtClean="0">
                <a:solidFill>
                  <a:srgbClr val="000000"/>
                </a:solidFill>
              </a:rPr>
              <a:t>i-2,</a:t>
            </a:r>
            <a:r>
              <a:rPr lang="cs-CZ" sz="4000" dirty="0" smtClean="0">
                <a:solidFill>
                  <a:srgbClr val="000000"/>
                </a:solidFill>
              </a:rPr>
              <a:t>…. </a:t>
            </a:r>
            <a:r>
              <a:rPr lang="cs-CZ" sz="4000" dirty="0" err="1" smtClean="0">
                <a:solidFill>
                  <a:srgbClr val="000000"/>
                </a:solidFill>
              </a:rPr>
              <a:t>r</a:t>
            </a:r>
            <a:r>
              <a:rPr lang="cs-CZ" sz="4000" baseline="-25000" dirty="0" err="1" smtClean="0">
                <a:solidFill>
                  <a:srgbClr val="000000"/>
                </a:solidFill>
              </a:rPr>
              <a:t>i</a:t>
            </a:r>
            <a:r>
              <a:rPr lang="cs-CZ" sz="4000" baseline="-25000" dirty="0" smtClean="0">
                <a:solidFill>
                  <a:srgbClr val="000000"/>
                </a:solidFill>
              </a:rPr>
              <a:t>-m</a:t>
            </a:r>
            <a:r>
              <a:rPr lang="cs-CZ" sz="4000" dirty="0" smtClean="0">
                <a:solidFill>
                  <a:srgbClr val="000000"/>
                </a:solidFill>
              </a:rPr>
              <a:t>)</a:t>
            </a:r>
            <a:endParaRPr lang="cs-CZ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Náhodná čísla pokračování</a:t>
            </a:r>
            <a:r>
              <a:rPr lang="en-GB" dirty="0" smtClean="0">
                <a:effectLst/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5616" y="1340768"/>
            <a:ext cx="6192688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3600" dirty="0" smtClean="0">
                <a:solidFill>
                  <a:srgbClr val="000000"/>
                </a:solidFill>
              </a:rPr>
              <a:t>příklady generátorů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3600" dirty="0" smtClean="0">
                <a:solidFill>
                  <a:srgbClr val="000000"/>
                </a:solidFill>
              </a:rPr>
              <a:t>kombinace generátorů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3600" dirty="0" smtClean="0">
                <a:solidFill>
                  <a:srgbClr val="000000"/>
                </a:solidFill>
              </a:rPr>
              <a:t>testy generátorů</a:t>
            </a:r>
            <a:r>
              <a:rPr lang="cs-CZ" sz="3600" dirty="0">
                <a:solidFill>
                  <a:srgbClr val="000000"/>
                </a:solidFill>
              </a:rPr>
              <a:t> 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600" y="3717032"/>
            <a:ext cx="648072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3600" dirty="0" smtClean="0">
                <a:solidFill>
                  <a:srgbClr val="000000"/>
                </a:solidFill>
              </a:rPr>
              <a:t>rovnoměrné rozdělení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 smtClean="0">
                <a:solidFill>
                  <a:srgbClr val="000000"/>
                </a:solidFill>
              </a:rPr>
              <a:t>v určitém intervalu</a:t>
            </a:r>
          </a:p>
        </p:txBody>
      </p:sp>
    </p:spTree>
    <p:extLst>
      <p:ext uri="{BB962C8B-B14F-4D97-AF65-F5344CB8AC3E}">
        <p14:creationId xmlns:p14="http://schemas.microsoft.com/office/powerpoint/2010/main" val="405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512" y="116632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  <a:latin typeface="+mj-lt"/>
              </a:rPr>
              <a:t>Testy generátorů</a:t>
            </a:r>
            <a:endParaRPr lang="cs-CZ" sz="2000" dirty="0" smtClean="0"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8772" y="5497737"/>
            <a:ext cx="47505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 X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3" y="1204063"/>
            <a:ext cx="3432657" cy="4195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4365"/>
            <a:ext cx="3328806" cy="419512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15328" y="3163925"/>
            <a:ext cx="376752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Y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85224" y="5510807"/>
            <a:ext cx="47505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 X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3234340"/>
            <a:ext cx="376752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Y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ceán">
  <a:themeElements>
    <a:clrScheme name="6_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6_Oceá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7_Oceá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ceán">
  <a:themeElements>
    <a:clrScheme name="6_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6_Oceá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6433</TotalTime>
  <Words>634</Words>
  <Application>Microsoft Office PowerPoint</Application>
  <PresentationFormat>Předvádění na obrazovce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7" baseType="lpstr">
      <vt:lpstr>6_Oceán</vt:lpstr>
      <vt:lpstr>7_Oceán</vt:lpstr>
      <vt:lpstr>15_Oceán</vt:lpstr>
      <vt:lpstr>19_Oceán</vt:lpstr>
      <vt:lpstr>9_Oceán</vt:lpstr>
      <vt:lpstr>17_Oceán</vt:lpstr>
      <vt:lpstr>5_Oceán</vt:lpstr>
      <vt:lpstr>2_Oceán</vt:lpstr>
      <vt:lpstr>8_Oceán</vt:lpstr>
      <vt:lpstr>18_Oceán</vt:lpstr>
      <vt:lpstr>Oceán</vt:lpstr>
      <vt:lpstr>20_Oceán</vt:lpstr>
      <vt:lpstr>21_Oceán</vt:lpstr>
      <vt:lpstr>Equation</vt:lpstr>
      <vt:lpstr>Stochastické procesy a Markovovy řetězce   </vt:lpstr>
      <vt:lpstr>Podmínka egodicity   </vt:lpstr>
      <vt:lpstr>Prezentace aplikace PowerPoint</vt:lpstr>
      <vt:lpstr>Termodynamické Monte Carlo   </vt:lpstr>
      <vt:lpstr>Prezentace aplikace PowerPoint</vt:lpstr>
      <vt:lpstr>Náhodná čísla </vt:lpstr>
      <vt:lpstr>Náhodná čísla pokračování </vt:lpstr>
      <vt:lpstr>Náhodná čísla pokračování </vt:lpstr>
      <vt:lpstr>Testy generátorů</vt:lpstr>
      <vt:lpstr>Testy generátorů</vt:lpstr>
      <vt:lpstr>Náhodná čísla - realizace </vt:lpstr>
      <vt:lpstr>Náhodná čísla - realizace </vt:lpstr>
      <vt:lpstr>Náhodné procházky </vt:lpstr>
      <vt:lpstr>úloha o náhodných procházkách </vt:lpstr>
      <vt:lpstr>Náhodné procházky </vt:lpstr>
      <vt:lpstr>Náhodné procházky  - řešení </vt:lpstr>
      <vt:lpstr>Náhodné procházky </vt:lpstr>
      <vt:lpstr>Perkolace </vt:lpstr>
      <vt:lpstr>Úlohy perkolace </vt:lpstr>
      <vt:lpstr>Hoshenův-Kopelmanův algoritmus </vt:lpstr>
      <vt:lpstr>Hoshenův-Kopelmanův algoritmus </vt:lpstr>
      <vt:lpstr>Pravděpodobnost existence  spanning klastru vs. pravděpodobnost obsazení </vt:lpstr>
      <vt:lpstr>Perkolace blokujících uzlů </vt:lpstr>
    </vt:vector>
  </TitlesOfParts>
  <Company>Teoretické odd. FZÚ, AVČR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Sítě kolem nás</dc:title>
  <dc:creator>Miroslav Kotrla</dc:creator>
  <cp:lastModifiedBy>Kotrla</cp:lastModifiedBy>
  <cp:revision>407</cp:revision>
  <dcterms:created xsi:type="dcterms:W3CDTF">2005-04-18T13:01:05Z</dcterms:created>
  <dcterms:modified xsi:type="dcterms:W3CDTF">2017-01-11T16:03:37Z</dcterms:modified>
</cp:coreProperties>
</file>